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8" r:id="rId7"/>
    <p:sldId id="367" r:id="rId8"/>
    <p:sldId id="372" r:id="rId9"/>
    <p:sldId id="371" r:id="rId10"/>
    <p:sldId id="373" r:id="rId11"/>
    <p:sldId id="374" r:id="rId12"/>
    <p:sldId id="375" r:id="rId13"/>
    <p:sldId id="370" r:id="rId14"/>
    <p:sldId id="377" r:id="rId15"/>
    <p:sldId id="366" r:id="rId16"/>
    <p:sldId id="376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FFFF"/>
    <a:srgbClr val="00FF00"/>
    <a:srgbClr val="66FFCC"/>
    <a:srgbClr val="FF6600"/>
    <a:srgbClr val="FFFFFF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6" autoAdjust="0"/>
    <p:restoredTop sz="92759" autoAdjust="0"/>
  </p:normalViewPr>
  <p:slideViewPr>
    <p:cSldViewPr snapToGrid="0">
      <p:cViewPr varScale="1">
        <p:scale>
          <a:sx n="74" d="100"/>
          <a:sy n="74" d="100"/>
        </p:scale>
        <p:origin x="26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3GPP TSG-WG2 Meeting #172	</a:t>
            </a:r>
          </a:p>
          <a:p>
            <a:pPr eaLnBrk="1" hangingPunct="1">
              <a:defRPr/>
            </a:pPr>
            <a:r>
              <a:rPr lang="en-GB" altLang="en-US" sz="1400" b="1" dirty="0">
                <a:latin typeface="Arial "/>
              </a:rPr>
              <a:t>Dallas, USA, </a:t>
            </a:r>
            <a:r>
              <a:rPr lang="en-GB" altLang="en-US" sz="1400" b="1" dirty="0" smtClean="0">
                <a:latin typeface="Arial "/>
              </a:rPr>
              <a:t>Nov </a:t>
            </a:r>
            <a:r>
              <a:rPr lang="en-GB" altLang="en-US" sz="1400" b="1" dirty="0">
                <a:latin typeface="Arial "/>
              </a:rPr>
              <a:t>17 – 21, 2025</a:t>
            </a:r>
          </a:p>
          <a:p>
            <a:pPr eaLnBrk="1" hangingPunct="1">
              <a:defRPr/>
            </a:pP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 smtClean="0">
                <a:solidFill>
                  <a:srgbClr val="0000FF"/>
                </a:solidFill>
                <a:latin typeface="Arial "/>
              </a:rPr>
              <a:t>S2-2510108</a:t>
            </a: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2.jpeg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satcom.sysnet.ucsd.edu/docs/dontlookup_ccs25_fullpaper.pdf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43" y="1200779"/>
            <a:ext cx="11171207" cy="2852737"/>
          </a:xfrm>
        </p:spPr>
        <p:txBody>
          <a:bodyPr/>
          <a:lstStyle/>
          <a:p>
            <a:pPr algn="ctr" eaLnBrk="1" hangingPunct="1"/>
            <a:r>
              <a:rPr lang="en-GB" altLang="en-US" sz="5400" dirty="0"/>
              <a:t>Discussion on Signalling </a:t>
            </a:r>
            <a:r>
              <a:rPr lang="en-GB" altLang="en-US" sz="5400" dirty="0" smtClean="0"/>
              <a:t>transport </a:t>
            </a:r>
            <a:br>
              <a:rPr lang="en-GB" altLang="en-US" sz="5400" dirty="0" smtClean="0"/>
            </a:br>
            <a:r>
              <a:rPr lang="en-GB" altLang="en-US" sz="5400" dirty="0" smtClean="0"/>
              <a:t>for </a:t>
            </a:r>
            <a:r>
              <a:rPr lang="en-GB" altLang="en-US" sz="5400" dirty="0"/>
              <a:t>GEO </a:t>
            </a:r>
            <a:r>
              <a:rPr lang="en-GB" altLang="en-US" sz="5400" dirty="0" smtClean="0"/>
              <a:t>voice service</a:t>
            </a:r>
            <a:endParaRPr lang="en-GB" altLang="en-US" sz="54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958108" y="4460066"/>
            <a:ext cx="7886700" cy="6640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en-GB" altLang="en-US" dirty="0"/>
              <a:t>China </a:t>
            </a:r>
            <a:r>
              <a:rPr lang="en-GB" altLang="en-US" dirty="0" smtClean="0"/>
              <a:t>Telecom</a:t>
            </a:r>
            <a:r>
              <a:rPr lang="en-US" altLang="en-US" dirty="0" smtClean="0"/>
              <a:t>, NTT DOCOMO, </a:t>
            </a:r>
            <a:r>
              <a:rPr lang="en-US" altLang="en-US" dirty="0" err="1" smtClean="0"/>
              <a:t>CSCN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rgbClr val="0070C0"/>
                </a:solidFill>
              </a:rPr>
              <a:t>Other IMS services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9947" y="1825625"/>
            <a:ext cx="10913853" cy="3134564"/>
          </a:xfrm>
        </p:spPr>
        <p:txBody>
          <a:bodyPr/>
          <a:lstStyle/>
          <a:p>
            <a:r>
              <a:rPr lang="en-US" altLang="zh-CN" dirty="0"/>
              <a:t>IMS based SMS service</a:t>
            </a:r>
          </a:p>
          <a:p>
            <a:pPr lvl="1"/>
            <a:r>
              <a:rPr lang="en-US" altLang="zh-CN" dirty="0"/>
              <a:t>Since SMS is small-data in SIP </a:t>
            </a:r>
            <a:r>
              <a:rPr lang="en-US" altLang="zh-CN" dirty="0" err="1"/>
              <a:t>signalling</a:t>
            </a:r>
            <a:r>
              <a:rPr lang="en-US" altLang="zh-CN" dirty="0"/>
              <a:t>, transportation over CP has benefit over UP,  from perspective of communication efficiency, radio resource saving, </a:t>
            </a:r>
            <a:r>
              <a:rPr lang="en-US" altLang="zh-CN" dirty="0" err="1"/>
              <a:t>UE</a:t>
            </a:r>
            <a:r>
              <a:rPr lang="en-US" altLang="zh-CN" dirty="0"/>
              <a:t> energy saving. Existing market and operation of NB-</a:t>
            </a:r>
            <a:r>
              <a:rPr lang="en-US" altLang="zh-CN" dirty="0" err="1"/>
              <a:t>IoT</a:t>
            </a:r>
            <a:r>
              <a:rPr lang="en-US" altLang="zh-CN" dirty="0"/>
              <a:t> justify the usage of CP to handle small-data transportation</a:t>
            </a:r>
            <a:r>
              <a:rPr lang="en-US" altLang="zh-CN" dirty="0" smtClean="0"/>
              <a:t>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altLang="zh-CN" dirty="0" smtClean="0"/>
              <a:t>For many operator, SMS over NAS is not supported in network for mobile phone but only for 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device. With the completion of coverage of </a:t>
            </a:r>
            <a:r>
              <a:rPr lang="en-US" altLang="zh-CN" dirty="0" err="1" smtClean="0"/>
              <a:t>4G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5G</a:t>
            </a:r>
            <a:r>
              <a:rPr lang="en-US" altLang="zh-CN" dirty="0" smtClean="0"/>
              <a:t> , </a:t>
            </a:r>
            <a:r>
              <a:rPr lang="en-US" altLang="zh-CN" dirty="0"/>
              <a:t>legacy </a:t>
            </a:r>
            <a:r>
              <a:rPr lang="en-US" altLang="zh-CN" dirty="0" err="1" smtClean="0"/>
              <a:t>2G</a:t>
            </a:r>
            <a:r>
              <a:rPr lang="en-US" altLang="zh-CN" dirty="0" smtClean="0"/>
              <a:t>/</a:t>
            </a:r>
            <a:r>
              <a:rPr lang="en-US" altLang="zh-CN" dirty="0" err="1" smtClean="0"/>
              <a:t>3G</a:t>
            </a:r>
            <a:r>
              <a:rPr lang="en-US" altLang="zh-CN" dirty="0" smtClean="0"/>
              <a:t> infrastructures for SMS, e.g. MSC, </a:t>
            </a:r>
            <a:r>
              <a:rPr lang="en-US" altLang="zh-CN" dirty="0" err="1" smtClean="0"/>
              <a:t>HLR</a:t>
            </a:r>
            <a:r>
              <a:rPr lang="en-US" altLang="zh-CN" dirty="0" smtClean="0"/>
              <a:t>, have been </a:t>
            </a:r>
            <a:r>
              <a:rPr lang="en-US" altLang="zh-CN" dirty="0"/>
              <a:t>decommissioned </a:t>
            </a:r>
            <a:r>
              <a:rPr lang="en-US" altLang="zh-CN" dirty="0" smtClean="0"/>
              <a:t>from network. Since IMS session is activated for GEO voice , it is more efficient and simple to transport SMS via SIP but not via </a:t>
            </a:r>
            <a:r>
              <a:rPr lang="en-US" altLang="zh-CN" dirty="0" err="1" smtClean="0"/>
              <a:t>SGs</a:t>
            </a:r>
            <a:r>
              <a:rPr lang="en-US" altLang="zh-CN" dirty="0" smtClean="0"/>
              <a:t>.</a:t>
            </a:r>
          </a:p>
        </p:txBody>
      </p:sp>
      <p:sp>
        <p:nvSpPr>
          <p:cNvPr id="4" name="矩形 3"/>
          <p:cNvSpPr/>
          <p:nvPr/>
        </p:nvSpPr>
        <p:spPr>
          <a:xfrm>
            <a:off x="580620" y="5228408"/>
            <a:ext cx="9598550" cy="40011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Observation 5: </a:t>
            </a:r>
            <a:r>
              <a:rPr lang="en-US" altLang="zh-CN" sz="2000" b="1" dirty="0" err="1">
                <a:solidFill>
                  <a:prstClr val="black"/>
                </a:solidFill>
              </a:rPr>
              <a:t>Signalling</a:t>
            </a:r>
            <a:r>
              <a:rPr lang="en-US" altLang="zh-CN" sz="2000" b="1" dirty="0">
                <a:solidFill>
                  <a:prstClr val="black"/>
                </a:solidFill>
              </a:rPr>
              <a:t> via CP has benefit over UP for IMS SMS services 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12362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847" y="488835"/>
            <a:ext cx="10515600" cy="1130301"/>
          </a:xfrm>
        </p:spPr>
        <p:txBody>
          <a:bodyPr/>
          <a:lstStyle/>
          <a:p>
            <a:r>
              <a:rPr lang="en-US" altLang="zh-CN" dirty="0" smtClean="0"/>
              <a:t>Impact on </a:t>
            </a:r>
            <a:r>
              <a:rPr lang="en-US" altLang="zh-CN" dirty="0" err="1" smtClean="0"/>
              <a:t>UE</a:t>
            </a:r>
            <a:r>
              <a:rPr lang="en-US" altLang="zh-CN" dirty="0" smtClean="0"/>
              <a:t> and network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44825" y="1744478"/>
            <a:ext cx="11086381" cy="399990"/>
          </a:xfrm>
        </p:spPr>
        <p:txBody>
          <a:bodyPr/>
          <a:lstStyle/>
          <a:p>
            <a:r>
              <a:rPr lang="en-US" altLang="zh-CN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Existing spec supports simultaneously transport of CP and UP</a:t>
            </a:r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267419" y="5331925"/>
            <a:ext cx="11559395" cy="1015663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Observation </a:t>
            </a:r>
            <a:r>
              <a:rPr lang="en-US" altLang="zh-CN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6: Existing spec supports simultaneously transport of CP and UP but separated in </a:t>
            </a:r>
            <a:r>
              <a:rPr lang="en-US" altLang="zh-CN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PDN</a:t>
            </a:r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connections to </a:t>
            </a:r>
            <a:r>
              <a:rPr lang="en-US" altLang="zh-CN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SCEF</a:t>
            </a:r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zh-CN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PGW</a:t>
            </a:r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then for CP approach the </a:t>
            </a:r>
            <a:r>
              <a:rPr lang="en-US" altLang="zh-CN" sz="2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enhancement is support of CP and UP within a single </a:t>
            </a:r>
            <a:r>
              <a:rPr lang="en-US" altLang="zh-CN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PDN</a:t>
            </a:r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zh-CN" sz="2000" b="1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conncetion</a:t>
            </a:r>
            <a:r>
              <a:rPr lang="en-US" altLang="zh-CN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26186" y="2198258"/>
            <a:ext cx="4294096" cy="2554545"/>
          </a:xfrm>
          <a:prstGeom prst="rect">
            <a:avLst/>
          </a:prstGeom>
          <a:ln w="28575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TS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23.401. The yellow highlighted means simultaneous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transport of CP and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 is supported in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network.</a:t>
            </a:r>
          </a:p>
          <a:p>
            <a:endParaRPr lang="en-US" altLang="zh-CN" sz="16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green highlighted further illustrates the </a:t>
            </a:r>
          </a:p>
          <a:p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simultaneous CP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PDN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and UP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PDN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two </a:t>
            </a:r>
            <a:r>
              <a:rPr lang="en-US" altLang="zh-CN" sz="1600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PDNs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cannot 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both connect to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PGW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 It is because not supporting  both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S11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-U and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S1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-U addresses in existing </a:t>
            </a:r>
            <a:r>
              <a:rPr lang="en-US" altLang="zh-CN" sz="1600" dirty="0" err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S11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-C message. </a:t>
            </a:r>
            <a:r>
              <a:rPr lang="en-US" altLang="zh-CN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altLang="zh-CN" sz="1600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 can be easily extended to support  both address if necessary.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18" y="2144468"/>
            <a:ext cx="7682753" cy="313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9956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724" y="525883"/>
            <a:ext cx="10515600" cy="1130301"/>
          </a:xfrm>
        </p:spPr>
        <p:txBody>
          <a:bodyPr/>
          <a:lstStyle/>
          <a:p>
            <a:r>
              <a:rPr lang="en-GB" altLang="en-US" b="1" dirty="0" smtClean="0">
                <a:solidFill>
                  <a:srgbClr val="0070C0"/>
                </a:solidFill>
              </a:rPr>
              <a:t>Summary</a:t>
            </a:r>
            <a:endParaRPr lang="en-GB" altLang="en-US" b="1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5276" y="1756095"/>
            <a:ext cx="11766430" cy="923330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1: </a:t>
            </a:r>
            <a:r>
              <a:rPr lang="en-US" altLang="zh-CN" b="1" dirty="0" smtClean="0">
                <a:solidFill>
                  <a:prstClr val="black"/>
                </a:solidFill>
              </a:rPr>
              <a:t>For </a:t>
            </a:r>
            <a:r>
              <a:rPr lang="en-US" altLang="zh-CN" b="1" dirty="0" err="1">
                <a:solidFill>
                  <a:prstClr val="black"/>
                </a:solidFill>
              </a:rPr>
              <a:t>UE</a:t>
            </a:r>
            <a:r>
              <a:rPr lang="en-US" altLang="zh-CN" b="1" dirty="0">
                <a:solidFill>
                  <a:prstClr val="black"/>
                </a:solidFill>
              </a:rPr>
              <a:t> in </a:t>
            </a:r>
            <a:r>
              <a:rPr lang="en-GB" altLang="zh-CN" b="1" dirty="0" err="1">
                <a:solidFill>
                  <a:prstClr val="black"/>
                </a:solidFill>
              </a:rPr>
              <a:t>ECM</a:t>
            </a:r>
            <a:r>
              <a:rPr lang="en-GB" altLang="zh-CN" b="1" dirty="0">
                <a:solidFill>
                  <a:prstClr val="black"/>
                </a:solidFill>
              </a:rPr>
              <a:t>-CONNECTED, transportation </a:t>
            </a:r>
            <a:r>
              <a:rPr lang="en-US" altLang="zh-CN" b="1" dirty="0" err="1">
                <a:solidFill>
                  <a:prstClr val="black"/>
                </a:solidFill>
              </a:rPr>
              <a:t>Signalling</a:t>
            </a:r>
            <a:r>
              <a:rPr lang="en-US" altLang="zh-CN" b="1" dirty="0">
                <a:solidFill>
                  <a:prstClr val="black"/>
                </a:solidFill>
              </a:rPr>
              <a:t> via CP is prior over UP hence less </a:t>
            </a:r>
            <a:r>
              <a:rPr lang="en-US" altLang="zh-CN" b="1" dirty="0" err="1">
                <a:solidFill>
                  <a:prstClr val="black"/>
                </a:solidFill>
              </a:rPr>
              <a:t>ECST</a:t>
            </a:r>
            <a:r>
              <a:rPr lang="en-US" altLang="zh-CN" b="1" dirty="0">
                <a:solidFill>
                  <a:prstClr val="black"/>
                </a:solidFill>
              </a:rPr>
              <a:t>, although reduced </a:t>
            </a:r>
            <a:r>
              <a:rPr lang="en-US" altLang="zh-CN" b="1" dirty="0" err="1">
                <a:solidFill>
                  <a:prstClr val="black"/>
                </a:solidFill>
              </a:rPr>
              <a:t>ECST</a:t>
            </a:r>
            <a:r>
              <a:rPr lang="en-US" altLang="zh-CN" b="1" dirty="0">
                <a:solidFill>
                  <a:prstClr val="black"/>
                </a:solidFill>
              </a:rPr>
              <a:t> value can not be quantified.</a:t>
            </a:r>
            <a:endParaRPr lang="zh-CN" altLang="en-US" dirty="0"/>
          </a:p>
          <a:p>
            <a:r>
              <a:rPr lang="en-US" altLang="zh-CN" b="1" dirty="0" smtClean="0">
                <a:solidFill>
                  <a:prstClr val="black"/>
                </a:solidFill>
              </a:rPr>
              <a:t>.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55276" y="2443128"/>
            <a:ext cx="11766430" cy="36933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2: For </a:t>
            </a:r>
            <a:r>
              <a:rPr lang="en-US" altLang="zh-CN" b="1" dirty="0" err="1">
                <a:solidFill>
                  <a:prstClr val="black"/>
                </a:solidFill>
              </a:rPr>
              <a:t>UE</a:t>
            </a:r>
            <a:r>
              <a:rPr lang="en-US" altLang="zh-CN" b="1" dirty="0">
                <a:solidFill>
                  <a:prstClr val="black"/>
                </a:solidFill>
              </a:rPr>
              <a:t> in </a:t>
            </a:r>
            <a:r>
              <a:rPr lang="en-GB" altLang="zh-CN" b="1" dirty="0">
                <a:solidFill>
                  <a:prstClr val="black"/>
                </a:solidFill>
              </a:rPr>
              <a:t>ECM-CONNECTED, </a:t>
            </a:r>
            <a:r>
              <a:rPr lang="en-US" altLang="zh-CN" b="1" dirty="0">
                <a:solidFill>
                  <a:prstClr val="black"/>
                </a:solidFill>
              </a:rPr>
              <a:t>extra </a:t>
            </a:r>
            <a:r>
              <a:rPr lang="en-US" altLang="zh-CN" b="1" dirty="0" err="1">
                <a:solidFill>
                  <a:prstClr val="black"/>
                </a:solidFill>
              </a:rPr>
              <a:t>ECST</a:t>
            </a:r>
            <a:r>
              <a:rPr lang="en-US" altLang="zh-CN" b="1" dirty="0">
                <a:solidFill>
                  <a:prstClr val="black"/>
                </a:solidFill>
              </a:rPr>
              <a:t> of CP due to NAS head is negligible</a:t>
            </a:r>
            <a:r>
              <a:rPr lang="en-US" altLang="zh-CN" b="1" dirty="0" smtClean="0">
                <a:solidFill>
                  <a:prstClr val="black"/>
                </a:solidFill>
              </a:rPr>
              <a:t>.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5276" y="3778598"/>
            <a:ext cx="95985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5: </a:t>
            </a:r>
            <a:r>
              <a:rPr lang="en-US" altLang="zh-CN" b="1" dirty="0" err="1">
                <a:solidFill>
                  <a:prstClr val="black"/>
                </a:solidFill>
              </a:rPr>
              <a:t>Signalling</a:t>
            </a:r>
            <a:r>
              <a:rPr lang="en-US" altLang="zh-CN" b="1" dirty="0">
                <a:solidFill>
                  <a:prstClr val="black"/>
                </a:solidFill>
              </a:rPr>
              <a:t> via CP has benefit over UP for IMS SMS services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55276" y="2915960"/>
            <a:ext cx="11766430" cy="36933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3: For </a:t>
            </a:r>
            <a:r>
              <a:rPr lang="en-US" altLang="zh-CN" b="1" dirty="0" err="1">
                <a:solidFill>
                  <a:prstClr val="black"/>
                </a:solidFill>
              </a:rPr>
              <a:t>UE</a:t>
            </a:r>
            <a:r>
              <a:rPr lang="en-US" altLang="zh-CN" b="1" dirty="0">
                <a:solidFill>
                  <a:prstClr val="black"/>
                </a:solidFill>
              </a:rPr>
              <a:t> in </a:t>
            </a:r>
            <a:r>
              <a:rPr lang="en-GB" altLang="zh-CN" b="1" dirty="0">
                <a:solidFill>
                  <a:prstClr val="black"/>
                </a:solidFill>
              </a:rPr>
              <a:t>ECM-IDLE, </a:t>
            </a:r>
            <a:r>
              <a:rPr lang="en-US" altLang="zh-CN" b="1" dirty="0" err="1">
                <a:solidFill>
                  <a:prstClr val="black"/>
                </a:solidFill>
              </a:rPr>
              <a:t>ECST</a:t>
            </a:r>
            <a:r>
              <a:rPr lang="en-US" altLang="zh-CN" b="1" dirty="0">
                <a:solidFill>
                  <a:prstClr val="black"/>
                </a:solidFill>
              </a:rPr>
              <a:t> of CP </a:t>
            </a:r>
            <a:r>
              <a:rPr lang="en-US" altLang="zh-CN" b="1" dirty="0" smtClean="0">
                <a:solidFill>
                  <a:prstClr val="black"/>
                </a:solidFill>
              </a:rPr>
              <a:t>is </a:t>
            </a:r>
            <a:r>
              <a:rPr lang="en-US" altLang="zh-CN" b="1" dirty="0" smtClean="0"/>
              <a:t>significantly </a:t>
            </a:r>
            <a:r>
              <a:rPr lang="en-US" altLang="zh-CN" b="1" dirty="0" smtClean="0">
                <a:solidFill>
                  <a:prstClr val="black"/>
                </a:solidFill>
              </a:rPr>
              <a:t>less </a:t>
            </a:r>
            <a:r>
              <a:rPr lang="en-US" altLang="zh-CN" b="1" dirty="0">
                <a:solidFill>
                  <a:prstClr val="black"/>
                </a:solidFill>
              </a:rPr>
              <a:t>than UP due to quick state transition.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276" y="3337048"/>
            <a:ext cx="11766430" cy="369332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4: For both non-roaming and roaming case, CP approach has benefit for </a:t>
            </a:r>
            <a:r>
              <a:rPr lang="en-US" altLang="zh-CN" b="1" dirty="0" err="1" smtClean="0">
                <a:solidFill>
                  <a:prstClr val="black"/>
                </a:solidFill>
              </a:rPr>
              <a:t>Signalling</a:t>
            </a:r>
            <a:r>
              <a:rPr lang="en-US" altLang="zh-CN" b="1" dirty="0" smtClean="0">
                <a:solidFill>
                  <a:prstClr val="black"/>
                </a:solidFill>
              </a:rPr>
              <a:t> </a:t>
            </a:r>
            <a:r>
              <a:rPr lang="en-US" altLang="zh-CN" b="1" dirty="0">
                <a:solidFill>
                  <a:prstClr val="black"/>
                </a:solidFill>
              </a:rPr>
              <a:t>security 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276" y="4220148"/>
            <a:ext cx="11766430" cy="1200329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</a:t>
            </a:r>
            <a:r>
              <a:rPr lang="en-US" altLang="zh-CN" b="1" dirty="0">
                <a:solidFill>
                  <a:prstClr val="black"/>
                </a:solidFill>
              </a:rPr>
              <a:t>6: </a:t>
            </a:r>
            <a:r>
              <a:rPr lang="en-US" altLang="zh-CN" b="1" dirty="0">
                <a:solidFill>
                  <a:prstClr val="black"/>
                </a:solidFill>
              </a:rPr>
              <a:t>Existing spec supports simultaneously transport of CP and UP but separated in </a:t>
            </a:r>
            <a:r>
              <a:rPr lang="en-US" altLang="zh-CN" b="1" dirty="0" err="1">
                <a:solidFill>
                  <a:prstClr val="black"/>
                </a:solidFill>
              </a:rPr>
              <a:t>PDN</a:t>
            </a:r>
            <a:r>
              <a:rPr lang="en-US" altLang="zh-CN" b="1" dirty="0">
                <a:solidFill>
                  <a:prstClr val="black"/>
                </a:solidFill>
              </a:rPr>
              <a:t> connections to </a:t>
            </a:r>
            <a:r>
              <a:rPr lang="en-US" altLang="zh-CN" b="1" dirty="0" err="1">
                <a:solidFill>
                  <a:prstClr val="black"/>
                </a:solidFill>
              </a:rPr>
              <a:t>SCEF</a:t>
            </a:r>
            <a:r>
              <a:rPr lang="en-US" altLang="zh-CN" b="1" dirty="0">
                <a:solidFill>
                  <a:prstClr val="black"/>
                </a:solidFill>
              </a:rPr>
              <a:t> and </a:t>
            </a:r>
            <a:r>
              <a:rPr lang="en-US" altLang="zh-CN" b="1" dirty="0" err="1">
                <a:solidFill>
                  <a:prstClr val="black"/>
                </a:solidFill>
              </a:rPr>
              <a:t>PGW</a:t>
            </a:r>
            <a:r>
              <a:rPr lang="en-US" altLang="zh-CN" b="1" dirty="0">
                <a:solidFill>
                  <a:prstClr val="black"/>
                </a:solidFill>
              </a:rPr>
              <a:t>, then for CP approach the enhancement is support of CP and UP within a single </a:t>
            </a:r>
            <a:r>
              <a:rPr lang="en-US" altLang="zh-CN" b="1" dirty="0" err="1">
                <a:solidFill>
                  <a:prstClr val="black"/>
                </a:solidFill>
              </a:rPr>
              <a:t>PDN</a:t>
            </a:r>
            <a:r>
              <a:rPr lang="en-US" altLang="zh-CN" b="1" dirty="0">
                <a:solidFill>
                  <a:prstClr val="black"/>
                </a:solidFill>
              </a:rPr>
              <a:t> </a:t>
            </a:r>
            <a:r>
              <a:rPr lang="en-US" altLang="zh-CN" b="1" dirty="0" err="1">
                <a:solidFill>
                  <a:prstClr val="black"/>
                </a:solidFill>
              </a:rPr>
              <a:t>conncetion</a:t>
            </a:r>
            <a:r>
              <a:rPr lang="en-US" altLang="zh-CN" b="1" dirty="0">
                <a:solidFill>
                  <a:prstClr val="black"/>
                </a:solidFill>
              </a:rPr>
              <a:t>.</a:t>
            </a:r>
            <a:endParaRPr lang="zh-CN" altLang="en-US" b="1" dirty="0">
              <a:solidFill>
                <a:prstClr val="black"/>
              </a:solidFill>
            </a:endParaRPr>
          </a:p>
          <a:p>
            <a:endParaRPr lang="zh-CN" altLang="en-US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 txBox="1">
            <a:spLocks/>
          </p:cNvSpPr>
          <p:nvPr/>
        </p:nvSpPr>
        <p:spPr bwMode="auto">
          <a:xfrm>
            <a:off x="268856" y="491378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en-US" b="1" dirty="0" smtClean="0">
                <a:solidFill>
                  <a:srgbClr val="0070C0"/>
                </a:solidFill>
              </a:rPr>
              <a:t>Proposal</a:t>
            </a:r>
            <a:endParaRPr lang="en-GB" altLang="en-US" b="1" dirty="0">
              <a:solidFill>
                <a:srgbClr val="0070C0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408" y="1948189"/>
            <a:ext cx="11766430" cy="2123481"/>
          </a:xfrm>
          <a:ln w="38100">
            <a:noFill/>
          </a:ln>
        </p:spPr>
        <p:txBody>
          <a:bodyPr/>
          <a:lstStyle/>
          <a:p>
            <a:r>
              <a:rPr lang="en-US" altLang="en-US" dirty="0"/>
              <a:t>Proposal:</a:t>
            </a:r>
          </a:p>
          <a:p>
            <a:pPr marL="0" indent="0">
              <a:buNone/>
            </a:pPr>
            <a:r>
              <a:rPr lang="en-US" altLang="en-US" sz="2400" dirty="0"/>
              <a:t>The following text shall be concluded in agreement of </a:t>
            </a:r>
            <a:r>
              <a:rPr lang="en-US" altLang="en-US" sz="2400" dirty="0" err="1"/>
              <a:t>TR</a:t>
            </a:r>
            <a:r>
              <a:rPr lang="en-US" altLang="en-US" sz="2400" dirty="0"/>
              <a:t> 23.700-19:</a:t>
            </a:r>
          </a:p>
          <a:p>
            <a:pPr lvl="1"/>
            <a:r>
              <a:rPr lang="en-GB" altLang="zh-CN" sz="2000" dirty="0"/>
              <a:t>The signalling packets shall be transported over the NB-</a:t>
            </a:r>
            <a:r>
              <a:rPr lang="en-GB" altLang="zh-CN" sz="2000" dirty="0" err="1"/>
              <a:t>IoT</a:t>
            </a:r>
            <a:r>
              <a:rPr lang="en-GB" altLang="zh-CN" sz="2000" dirty="0"/>
              <a:t> (GEO) control plane, i.e. using </a:t>
            </a:r>
            <a:r>
              <a:rPr lang="en-GB" altLang="zh-CN" sz="2000" dirty="0" err="1"/>
              <a:t>SRB</a:t>
            </a:r>
            <a:r>
              <a:rPr lang="en-GB" altLang="zh-CN" sz="2000" dirty="0"/>
              <a:t> and </a:t>
            </a:r>
            <a:r>
              <a:rPr lang="en-GB" altLang="zh-CN" sz="2000" dirty="0" err="1"/>
              <a:t>S11</a:t>
            </a:r>
            <a:r>
              <a:rPr lang="en-GB" altLang="zh-CN" sz="2000" dirty="0"/>
              <a:t>-U.</a:t>
            </a:r>
          </a:p>
          <a:p>
            <a:pPr lvl="1"/>
            <a:r>
              <a:rPr lang="en-GB" altLang="en-US" sz="2000" dirty="0" smtClean="0"/>
              <a:t>For the </a:t>
            </a:r>
            <a:r>
              <a:rPr lang="en-GB" altLang="en-US" sz="2000" dirty="0" err="1"/>
              <a:t>UE</a:t>
            </a:r>
            <a:r>
              <a:rPr lang="en-GB" altLang="en-US" sz="2000" dirty="0"/>
              <a:t>, MME and </a:t>
            </a:r>
            <a:r>
              <a:rPr lang="en-GB" altLang="en-US" sz="2000" dirty="0" err="1"/>
              <a:t>SGW</a:t>
            </a:r>
            <a:r>
              <a:rPr lang="en-GB" altLang="en-US" sz="2000" dirty="0"/>
              <a:t>, IMS </a:t>
            </a:r>
            <a:r>
              <a:rPr lang="en-GB" altLang="en-US" sz="2000" dirty="0" err="1"/>
              <a:t>PDN</a:t>
            </a:r>
            <a:r>
              <a:rPr lang="en-GB" altLang="en-US" sz="2000" dirty="0"/>
              <a:t> connection </a:t>
            </a:r>
            <a:r>
              <a:rPr lang="en-GB" altLang="en-US" sz="2000" dirty="0" smtClean="0"/>
              <a:t>in NB-</a:t>
            </a:r>
            <a:r>
              <a:rPr lang="en-GB" altLang="en-US" sz="2000" dirty="0" err="1" smtClean="0"/>
              <a:t>IoT</a:t>
            </a:r>
            <a:r>
              <a:rPr lang="en-GB" altLang="en-US" sz="2000" dirty="0" smtClean="0"/>
              <a:t> access shall </a:t>
            </a:r>
            <a:r>
              <a:rPr lang="en-GB" altLang="en-US" sz="2000" dirty="0"/>
              <a:t>support default bearer of CP for signalling and dedicated </a:t>
            </a:r>
            <a:r>
              <a:rPr lang="en-GB" altLang="en-US" sz="2000" dirty="0" smtClean="0"/>
              <a:t>bearer </a:t>
            </a:r>
            <a:r>
              <a:rPr lang="en-GB" altLang="en-US" sz="2000" dirty="0"/>
              <a:t>of UP for </a:t>
            </a:r>
            <a:r>
              <a:rPr lang="en-GB" altLang="en-US" sz="2000" dirty="0" smtClean="0"/>
              <a:t>voice packet</a:t>
            </a:r>
            <a:r>
              <a:rPr lang="en-GB" altLang="en-US" sz="2000" dirty="0" smtClean="0"/>
              <a:t>. </a:t>
            </a:r>
            <a:endParaRPr lang="en-GB" altLang="en-US" sz="2000" dirty="0" smtClean="0"/>
          </a:p>
          <a:p>
            <a:pPr marL="914400" lvl="2" indent="0">
              <a:buNone/>
            </a:pPr>
            <a:r>
              <a:rPr lang="en-GB" altLang="en-US" sz="1600" dirty="0" smtClean="0"/>
              <a:t>NOTE: There is no observed impact on RAN. Existing RAN specs support combined </a:t>
            </a:r>
            <a:r>
              <a:rPr lang="en-GB" altLang="en-US" sz="1600" dirty="0" err="1" smtClean="0"/>
              <a:t>DRB</a:t>
            </a:r>
            <a:r>
              <a:rPr lang="en-GB" altLang="en-US" sz="1600" dirty="0" smtClean="0"/>
              <a:t> and </a:t>
            </a:r>
            <a:r>
              <a:rPr lang="en-GB" altLang="en-US" sz="1600" dirty="0" err="1" smtClean="0"/>
              <a:t>SRB</a:t>
            </a:r>
            <a:r>
              <a:rPr lang="en-GB" altLang="en-US" sz="1600" dirty="0" smtClean="0"/>
              <a:t> for a NB-</a:t>
            </a:r>
            <a:r>
              <a:rPr lang="en-GB" altLang="en-US" sz="1600" dirty="0" err="1" smtClean="0"/>
              <a:t>IoT</a:t>
            </a:r>
            <a:r>
              <a:rPr lang="en-GB" altLang="en-US" sz="1600" dirty="0" smtClean="0"/>
              <a:t> </a:t>
            </a:r>
            <a:r>
              <a:rPr lang="en-GB" altLang="en-US" sz="1600" dirty="0" err="1" smtClean="0"/>
              <a:t>UE</a:t>
            </a:r>
            <a:r>
              <a:rPr lang="en-GB" altLang="en-US" sz="1600" dirty="0" smtClean="0"/>
              <a:t>. </a:t>
            </a:r>
            <a:endParaRPr lang="en-US" altLang="en-US" sz="1600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914763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19" y="534507"/>
            <a:ext cx="9384102" cy="1130301"/>
          </a:xfrm>
        </p:spPr>
        <p:txBody>
          <a:bodyPr/>
          <a:lstStyle/>
          <a:p>
            <a:r>
              <a:rPr lang="en-GB" altLang="en-US" sz="3600" b="1" dirty="0">
                <a:solidFill>
                  <a:srgbClr val="0070C0"/>
                </a:solidFill>
              </a:rPr>
              <a:t>Signalling </a:t>
            </a:r>
            <a:r>
              <a:rPr lang="en-GB" altLang="en-US" sz="3600" b="1" dirty="0" smtClean="0">
                <a:solidFill>
                  <a:srgbClr val="0070C0"/>
                </a:solidFill>
              </a:rPr>
              <a:t>transport </a:t>
            </a:r>
            <a:r>
              <a:rPr lang="en-GB" altLang="en-US" sz="3600" b="1" dirty="0">
                <a:solidFill>
                  <a:srgbClr val="0070C0"/>
                </a:solidFill>
              </a:rPr>
              <a:t>options in </a:t>
            </a:r>
            <a:r>
              <a:rPr lang="en-GB" altLang="en-US" sz="3600" b="1" dirty="0" err="1">
                <a:solidFill>
                  <a:srgbClr val="0070C0"/>
                </a:solidFill>
              </a:rPr>
              <a:t>TR</a:t>
            </a:r>
            <a:r>
              <a:rPr lang="en-GB" altLang="en-US" sz="3600" b="1" dirty="0">
                <a:solidFill>
                  <a:srgbClr val="0070C0"/>
                </a:solidFill>
              </a:rPr>
              <a:t> </a:t>
            </a:r>
            <a:r>
              <a:rPr lang="en-GB" altLang="zh-CN" sz="3600" b="1" dirty="0">
                <a:solidFill>
                  <a:srgbClr val="0070C0"/>
                </a:solidFill>
              </a:rPr>
              <a:t>23.700-19</a:t>
            </a:r>
            <a:endParaRPr lang="en-GB" altLang="en-US" sz="3600" b="1" dirty="0">
              <a:solidFill>
                <a:srgbClr val="0070C0"/>
              </a:solidFill>
            </a:endParaRP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15" y="1825625"/>
            <a:ext cx="1130923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Solution Category</a:t>
            </a:r>
            <a:r>
              <a:rPr lang="zh-CN" altLang="en-US" dirty="0"/>
              <a:t>：</a:t>
            </a:r>
            <a:endParaRPr lang="en-US" altLang="zh-CN" dirty="0"/>
          </a:p>
          <a:p>
            <a:r>
              <a:rPr lang="en-US" altLang="zh-CN" dirty="0"/>
              <a:t>Cat 1. </a:t>
            </a:r>
            <a:r>
              <a:rPr lang="en-US" altLang="en-US" dirty="0"/>
              <a:t>via CP</a:t>
            </a:r>
          </a:p>
          <a:p>
            <a:pPr lvl="1"/>
            <a:r>
              <a:rPr lang="en-US" altLang="en-US" dirty="0"/>
              <a:t>Solution </a:t>
            </a:r>
            <a:r>
              <a:rPr lang="en-US" altLang="zh-CN" dirty="0"/>
              <a:t>5, 6, 7, </a:t>
            </a:r>
            <a:r>
              <a:rPr lang="en-US" altLang="en-US" dirty="0"/>
              <a:t>8, </a:t>
            </a:r>
            <a:r>
              <a:rPr lang="en-US" altLang="zh-CN" dirty="0"/>
              <a:t>10, 29</a:t>
            </a:r>
            <a:endParaRPr lang="en-US" altLang="en-US" dirty="0"/>
          </a:p>
          <a:p>
            <a:r>
              <a:rPr lang="en-US" altLang="zh-CN" dirty="0"/>
              <a:t>Cat 2. </a:t>
            </a:r>
            <a:r>
              <a:rPr lang="en-US" altLang="en-US" dirty="0"/>
              <a:t>via UP</a:t>
            </a:r>
          </a:p>
          <a:p>
            <a:pPr lvl="1"/>
            <a:r>
              <a:rPr lang="en-US" altLang="en-US" dirty="0"/>
              <a:t>Solution 1, 2, 3, 4, 28</a:t>
            </a:r>
          </a:p>
          <a:p>
            <a:r>
              <a:rPr lang="en-US" altLang="zh-CN" dirty="0"/>
              <a:t>Cat 3. </a:t>
            </a:r>
            <a:r>
              <a:rPr lang="en-US" altLang="en-US" dirty="0"/>
              <a:t>SIP I</a:t>
            </a:r>
            <a:r>
              <a:rPr lang="en-US" altLang="zh-CN" dirty="0"/>
              <a:t>nvite via CP</a:t>
            </a:r>
            <a:r>
              <a:rPr lang="zh-CN" altLang="en-US" dirty="0"/>
              <a:t>，</a:t>
            </a:r>
            <a:r>
              <a:rPr lang="en-US" altLang="zh-CN" dirty="0"/>
              <a:t>rest messages via UP</a:t>
            </a:r>
          </a:p>
          <a:p>
            <a:pPr lvl="1"/>
            <a:r>
              <a:rPr lang="en-US" altLang="en-US" dirty="0"/>
              <a:t>S</a:t>
            </a:r>
            <a:r>
              <a:rPr lang="en-US" altLang="zh-CN" dirty="0"/>
              <a:t>olution 9</a:t>
            </a:r>
          </a:p>
          <a:p>
            <a:pPr marL="457200" lvl="1" indent="0">
              <a:buNone/>
            </a:pPr>
            <a:endParaRPr lang="en-US" altLang="en-US" dirty="0"/>
          </a:p>
          <a:p>
            <a:pPr marL="0" indent="0">
              <a:buNone/>
            </a:pPr>
            <a:r>
              <a:rPr lang="en-US" altLang="en-US" dirty="0"/>
              <a:t>NOTE</a:t>
            </a:r>
            <a:r>
              <a:rPr lang="zh-CN" altLang="en-US" dirty="0"/>
              <a:t>：</a:t>
            </a:r>
            <a:r>
              <a:rPr lang="en-US" altLang="zh-CN" dirty="0"/>
              <a:t>Since conclusion of voice packet via UP is made, voice packet via CP in some solutions in Cat 1 need no discussion in this paper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5442" y="560387"/>
            <a:ext cx="10948358" cy="819839"/>
          </a:xfrm>
        </p:spPr>
        <p:txBody>
          <a:bodyPr/>
          <a:lstStyle/>
          <a:p>
            <a:r>
              <a:rPr lang="en-US" altLang="zh-CN" b="1" dirty="0">
                <a:solidFill>
                  <a:srgbClr val="0070C0"/>
                </a:solidFill>
              </a:rPr>
              <a:t>Key aspects for comparison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6816" y="1903260"/>
            <a:ext cx="10948358" cy="2177032"/>
          </a:xfrm>
        </p:spPr>
        <p:txBody>
          <a:bodyPr/>
          <a:lstStyle/>
          <a:p>
            <a:r>
              <a:rPr lang="en-US" altLang="zh-CN" dirty="0" err="1"/>
              <a:t>ECST</a:t>
            </a:r>
            <a:endParaRPr lang="en-US" altLang="zh-CN" dirty="0"/>
          </a:p>
          <a:p>
            <a:r>
              <a:rPr lang="en-US" altLang="zh-CN" dirty="0"/>
              <a:t>Security for GEO access</a:t>
            </a:r>
          </a:p>
          <a:p>
            <a:r>
              <a:rPr lang="en-US" altLang="zh-CN" dirty="0" smtClean="0"/>
              <a:t>Other </a:t>
            </a:r>
            <a:r>
              <a:rPr lang="en-US" altLang="zh-CN" dirty="0"/>
              <a:t>IMS services, e.g. </a:t>
            </a:r>
            <a:r>
              <a:rPr lang="en-US" altLang="zh-CN" dirty="0" smtClean="0"/>
              <a:t>SMS</a:t>
            </a:r>
            <a:endParaRPr lang="zh-CN" altLang="en-US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299048" y="4908431"/>
            <a:ext cx="11424250" cy="137159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>
                <a:solidFill>
                  <a:srgbClr val="00B050"/>
                </a:solidFill>
              </a:rPr>
              <a:t>Assumption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00B050"/>
                </a:solidFill>
              </a:rPr>
              <a:t> There is no different between CP and UP for transportation of Text-based or Binary-based </a:t>
            </a:r>
            <a:r>
              <a:rPr lang="en-US" altLang="zh-CN" sz="2000" dirty="0" err="1">
                <a:solidFill>
                  <a:srgbClr val="00B050"/>
                </a:solidFill>
              </a:rPr>
              <a:t>signalling</a:t>
            </a:r>
            <a:r>
              <a:rPr lang="en-US" altLang="zh-CN" sz="2000" dirty="0">
                <a:solidFill>
                  <a:srgbClr val="00B05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00B050"/>
                </a:solidFill>
              </a:rPr>
              <a:t> There is no different between CP and UP for transportation of IP or non-IP </a:t>
            </a:r>
            <a:r>
              <a:rPr lang="en-US" altLang="zh-CN" sz="2000" dirty="0" err="1">
                <a:solidFill>
                  <a:srgbClr val="00B050"/>
                </a:solidFill>
              </a:rPr>
              <a:t>signalling</a:t>
            </a:r>
            <a:endParaRPr lang="zh-CN" altLang="en-US" sz="24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5404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9" y="638025"/>
            <a:ext cx="10948358" cy="750828"/>
          </a:xfrm>
        </p:spPr>
        <p:txBody>
          <a:bodyPr/>
          <a:lstStyle/>
          <a:p>
            <a:r>
              <a:rPr lang="en-GB" altLang="zh-CN" b="1" dirty="0">
                <a:solidFill>
                  <a:srgbClr val="0070C0"/>
                </a:solidFill>
              </a:rPr>
              <a:t>Estimated Call Setup Time(1)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5442" y="1825625"/>
            <a:ext cx="10948358" cy="3281213"/>
          </a:xfrm>
        </p:spPr>
        <p:txBody>
          <a:bodyPr/>
          <a:lstStyle/>
          <a:p>
            <a:r>
              <a:rPr lang="en-GB" altLang="zh-CN" dirty="0" err="1"/>
              <a:t>UE</a:t>
            </a:r>
            <a:r>
              <a:rPr lang="en-GB" altLang="zh-CN" dirty="0"/>
              <a:t> in ECM-CONNECTED</a:t>
            </a:r>
          </a:p>
          <a:p>
            <a:pPr lvl="1"/>
            <a:r>
              <a:rPr lang="en-GB" altLang="zh-CN" dirty="0"/>
              <a:t>CP by default has higher priority than UP</a:t>
            </a:r>
          </a:p>
          <a:p>
            <a:pPr lvl="2"/>
            <a:r>
              <a:rPr lang="en-GB" altLang="zh-CN" dirty="0"/>
              <a:t>In 23700-19,  NOTE 1 in architectural assumptions: Solutions should take into account that CP </a:t>
            </a:r>
            <a:r>
              <a:rPr lang="en-GB" altLang="zh-CN" dirty="0" err="1"/>
              <a:t>CIoT</a:t>
            </a:r>
            <a:r>
              <a:rPr lang="en-GB" altLang="zh-CN" dirty="0"/>
              <a:t> EPS optimization data in current pre </a:t>
            </a:r>
            <a:r>
              <a:rPr lang="en-GB" altLang="zh-CN" dirty="0" err="1"/>
              <a:t>Rel</a:t>
            </a:r>
            <a:r>
              <a:rPr lang="en-GB" altLang="zh-CN" dirty="0"/>
              <a:t>-20 NB-</a:t>
            </a:r>
            <a:r>
              <a:rPr lang="en-GB" altLang="zh-CN" dirty="0" err="1"/>
              <a:t>IoT</a:t>
            </a:r>
            <a:r>
              <a:rPr lang="en-GB" altLang="zh-CN" dirty="0"/>
              <a:t> is regarded as NAS signalling and by default has higher priority than UP data.</a:t>
            </a:r>
          </a:p>
          <a:p>
            <a:pPr lvl="2"/>
            <a:r>
              <a:rPr lang="en-GB" altLang="zh-CN" dirty="0"/>
              <a:t>NB-</a:t>
            </a:r>
            <a:r>
              <a:rPr lang="en-GB" altLang="zh-CN" dirty="0" err="1"/>
              <a:t>IoT</a:t>
            </a:r>
            <a:r>
              <a:rPr lang="en-GB" altLang="zh-CN" dirty="0"/>
              <a:t> GEO access can be used not only for voice but also for low-speed data service, e.g. </a:t>
            </a:r>
            <a:r>
              <a:rPr lang="en-GB" altLang="zh-CN" dirty="0" err="1"/>
              <a:t>IoT</a:t>
            </a:r>
            <a:r>
              <a:rPr lang="en-GB" altLang="zh-CN" dirty="0"/>
              <a:t> data. If congestion happens, to ensure signalling priority CP can use existing </a:t>
            </a:r>
            <a:r>
              <a:rPr lang="en-GB" altLang="zh-CN" dirty="0" err="1"/>
              <a:t>featues</a:t>
            </a:r>
            <a:r>
              <a:rPr lang="en-GB" altLang="zh-CN" dirty="0"/>
              <a:t> of Inter-</a:t>
            </a:r>
            <a:r>
              <a:rPr lang="en-GB" altLang="zh-CN" dirty="0" err="1"/>
              <a:t>UE</a:t>
            </a:r>
            <a:r>
              <a:rPr lang="en-GB" altLang="zh-CN" dirty="0"/>
              <a:t> </a:t>
            </a:r>
            <a:r>
              <a:rPr lang="en-GB" altLang="zh-CN" dirty="0" err="1"/>
              <a:t>QoS</a:t>
            </a:r>
            <a:r>
              <a:rPr lang="en-GB" altLang="zh-CN" dirty="0"/>
              <a:t> for CP Optimisation(in 4.7.8 of </a:t>
            </a:r>
            <a:r>
              <a:rPr lang="en-GB" altLang="zh-CN" dirty="0" err="1"/>
              <a:t>TS</a:t>
            </a:r>
            <a:r>
              <a:rPr lang="en-GB" altLang="zh-CN" dirty="0"/>
              <a:t> 23.401)</a:t>
            </a:r>
          </a:p>
          <a:p>
            <a:pPr lvl="3"/>
            <a:r>
              <a:rPr lang="en-GB" altLang="zh-CN" dirty="0"/>
              <a:t>To achieve same priority as CP, UP needs new feature in RAN, e.g. supporting handing of </a:t>
            </a:r>
            <a:r>
              <a:rPr lang="en-GB" altLang="zh-CN" dirty="0" err="1"/>
              <a:t>QCI</a:t>
            </a:r>
            <a:r>
              <a:rPr lang="en-GB" altLang="zh-CN" dirty="0"/>
              <a:t> with high priority. </a:t>
            </a:r>
          </a:p>
        </p:txBody>
      </p:sp>
      <p:sp>
        <p:nvSpPr>
          <p:cNvPr id="4" name="矩形 3"/>
          <p:cNvSpPr/>
          <p:nvPr/>
        </p:nvSpPr>
        <p:spPr>
          <a:xfrm>
            <a:off x="405442" y="5361935"/>
            <a:ext cx="11056414" cy="70788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Observation 1: For </a:t>
            </a:r>
            <a:r>
              <a:rPr lang="en-US" altLang="zh-CN" sz="2000" b="1" dirty="0" err="1">
                <a:solidFill>
                  <a:prstClr val="black"/>
                </a:solidFill>
              </a:rPr>
              <a:t>UE</a:t>
            </a:r>
            <a:r>
              <a:rPr lang="en-US" altLang="zh-CN" sz="2000" b="1" dirty="0">
                <a:solidFill>
                  <a:prstClr val="black"/>
                </a:solidFill>
              </a:rPr>
              <a:t> in </a:t>
            </a:r>
            <a:r>
              <a:rPr lang="en-GB" altLang="zh-CN" sz="2000" b="1" dirty="0">
                <a:solidFill>
                  <a:prstClr val="black"/>
                </a:solidFill>
              </a:rPr>
              <a:t>ECM-CONNECTED, </a:t>
            </a:r>
            <a:r>
              <a:rPr lang="en-GB" altLang="zh-CN" sz="2000" b="1" dirty="0" smtClean="0">
                <a:solidFill>
                  <a:prstClr val="black"/>
                </a:solidFill>
              </a:rPr>
              <a:t>transportation </a:t>
            </a:r>
            <a:r>
              <a:rPr lang="en-US" altLang="zh-CN" sz="2000" b="1" dirty="0" err="1" smtClean="0">
                <a:solidFill>
                  <a:prstClr val="black"/>
                </a:solidFill>
              </a:rPr>
              <a:t>Signalling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</a:rPr>
              <a:t>via CP 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is prior over UP hence less </a:t>
            </a:r>
            <a:r>
              <a:rPr lang="en-US" altLang="zh-CN" sz="2000" b="1" dirty="0" err="1" smtClean="0">
                <a:solidFill>
                  <a:prstClr val="black"/>
                </a:solidFill>
              </a:rPr>
              <a:t>ECST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, </a:t>
            </a:r>
            <a:r>
              <a:rPr lang="en-US" altLang="zh-CN" sz="2000" b="1" dirty="0">
                <a:solidFill>
                  <a:prstClr val="black"/>
                </a:solidFill>
              </a:rPr>
              <a:t>although 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reduced </a:t>
            </a:r>
            <a:r>
              <a:rPr lang="en-US" altLang="zh-CN" sz="2000" b="1" dirty="0" err="1" smtClean="0">
                <a:solidFill>
                  <a:prstClr val="black"/>
                </a:solidFill>
              </a:rPr>
              <a:t>ECST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</a:rPr>
              <a:t>value can 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not </a:t>
            </a:r>
            <a:r>
              <a:rPr lang="en-US" altLang="zh-CN" sz="2000" b="1" dirty="0">
                <a:solidFill>
                  <a:prstClr val="black"/>
                </a:solidFill>
              </a:rPr>
              <a:t>be quantified.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069606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6649" y="638025"/>
            <a:ext cx="10948358" cy="750828"/>
          </a:xfrm>
        </p:spPr>
        <p:txBody>
          <a:bodyPr/>
          <a:lstStyle/>
          <a:p>
            <a:r>
              <a:rPr lang="en-GB" altLang="zh-CN" b="1" dirty="0">
                <a:solidFill>
                  <a:srgbClr val="0070C0"/>
                </a:solidFill>
              </a:rPr>
              <a:t>Estimated Call Setup Time(2)</a:t>
            </a:r>
            <a:endParaRPr lang="zh-CN" altLang="en-US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内容占位符 2"/>
              <p:cNvSpPr>
                <a:spLocks noGrp="1"/>
              </p:cNvSpPr>
              <p:nvPr>
                <p:ph idx="1"/>
              </p:nvPr>
            </p:nvSpPr>
            <p:spPr>
              <a:xfrm>
                <a:off x="146649" y="1825625"/>
                <a:ext cx="11930332" cy="2168405"/>
              </a:xfrm>
            </p:spPr>
            <p:txBody>
              <a:bodyPr/>
              <a:lstStyle/>
              <a:p>
                <a:r>
                  <a:rPr lang="en-GB" altLang="zh-CN" dirty="0"/>
                  <a:t>UE in ECM-CONNECTED</a:t>
                </a:r>
              </a:p>
              <a:p>
                <a:pPr lvl="1"/>
                <a:r>
                  <a:rPr lang="en-GB" altLang="zh-CN" dirty="0"/>
                  <a:t>CP has more overhead than UP due to NAS head, therefor CP causes more </a:t>
                </a:r>
                <a:r>
                  <a:rPr lang="en-GB" altLang="zh-CN" dirty="0" err="1"/>
                  <a:t>ECST</a:t>
                </a:r>
                <a:r>
                  <a:rPr lang="en-GB" altLang="zh-CN" dirty="0"/>
                  <a:t> in theory</a:t>
                </a:r>
              </a:p>
              <a:p>
                <a:pPr lvl="2"/>
                <a:r>
                  <a:rPr lang="en-GB" altLang="zh-CN" dirty="0"/>
                  <a:t>In </a:t>
                </a:r>
                <a:r>
                  <a:rPr lang="en-GB" altLang="zh-CN" dirty="0" err="1" smtClean="0"/>
                  <a:t>R19</a:t>
                </a:r>
                <a:r>
                  <a:rPr lang="en-US" altLang="zh-CN" dirty="0" smtClean="0"/>
                  <a:t>(</a:t>
                </a:r>
                <a:r>
                  <a:rPr lang="en-US" altLang="zh-CN" dirty="0" err="1" smtClean="0"/>
                  <a:t>NORDAT_CP</a:t>
                </a:r>
                <a:r>
                  <a:rPr lang="en-US" altLang="zh-CN" dirty="0" smtClean="0"/>
                  <a:t>)</a:t>
                </a:r>
                <a:r>
                  <a:rPr lang="en-GB" altLang="zh-CN" dirty="0" smtClean="0"/>
                  <a:t>, </a:t>
                </a:r>
                <a:r>
                  <a:rPr lang="en-GB" altLang="zh-CN" dirty="0"/>
                  <a:t>NAS has 3 Bytes overhead; In pre-</a:t>
                </a:r>
                <a:r>
                  <a:rPr lang="en-GB" altLang="zh-CN" dirty="0" err="1"/>
                  <a:t>R19</a:t>
                </a:r>
                <a:r>
                  <a:rPr lang="en-GB" altLang="zh-CN" dirty="0"/>
                  <a:t>, NAS has 7 Bytes overhead</a:t>
                </a:r>
              </a:p>
              <a:p>
                <a:pPr lvl="2"/>
                <a:r>
                  <a:rPr lang="en-GB" altLang="zh-CN" dirty="0"/>
                  <a:t>Assuming using Text-based option and</a:t>
                </a:r>
                <a:r>
                  <a:rPr lang="zh-CN" altLang="zh-CN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𝑡𝑟𝑎𝑛𝑠𝑚𝑖𝑠𝑠𝑖𝑜𝑛</m:t>
                        </m:r>
                      </m:sub>
                    </m:sSub>
                    <m:r>
                      <a:rPr lang="en-US" altLang="zh-CN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dirty="0"/>
                  <a:t> =2kbps</a:t>
                </a:r>
                <a:r>
                  <a:rPr lang="en-GB" altLang="zh-CN" dirty="0"/>
                  <a:t>, CP needs more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𝐸𝑇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𝑖𝑚𝑠𝐷𝑒𝑙𝑎𝑦</m:t>
                        </m:r>
                      </m:sub>
                    </m:sSub>
                  </m:oMath>
                </a14:m>
                <a:r>
                  <a:rPr lang="en-GB" altLang="zh-CN" dirty="0"/>
                  <a:t> than UP is listed below. CP extra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𝐸𝑇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𝑖𝑚𝑠𝐷𝑒𝑙𝑎𝑦</m:t>
                        </m:r>
                      </m:sub>
                    </m:sSub>
                  </m:oMath>
                </a14:m>
                <a:r>
                  <a:rPr lang="en-GB" altLang="zh-CN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𝑁𝐴𝑆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𝐻𝑒𝑎𝑑𝑒𝑟</m:t>
                        </m:r>
                      </m:sub>
                    </m:sSub>
                  </m:oMath>
                </a14:m>
                <a:r>
                  <a:rPr lang="en-GB" altLang="zh-CN" dirty="0"/>
                  <a:t>/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𝑡𝑟𝑎𝑛𝑠𝑚𝑖𝑠𝑠𝑖𝑜𝑛</m:t>
                        </m:r>
                      </m:sub>
                    </m:sSub>
                  </m:oMath>
                </a14:m>
                <a:r>
                  <a:rPr lang="en-US" altLang="zh-CN" dirty="0"/>
                  <a:t>×</a:t>
                </a:r>
                <a:r>
                  <a:rPr lang="en-GB" altLang="zh-CN" dirty="0"/>
                  <a:t>number of messages</a:t>
                </a:r>
              </a:p>
              <a:p>
                <a:pPr lvl="3"/>
                <a:r>
                  <a:rPr lang="en-GB" altLang="zh-CN" dirty="0"/>
                  <a:t>Since </a:t>
                </a:r>
                <a:r>
                  <a:rPr lang="en-GB" altLang="zh-CN" dirty="0" err="1"/>
                  <a:t>KI#2</a:t>
                </a:r>
                <a:r>
                  <a:rPr lang="en-GB" altLang="zh-CN" dirty="0"/>
                  <a:t> is not concluded, how many signalling messages needed for </a:t>
                </a:r>
                <a:r>
                  <a:rPr lang="en-GB" altLang="zh-CN" dirty="0" err="1"/>
                  <a:t>ECST</a:t>
                </a:r>
                <a:r>
                  <a:rPr lang="en-GB" altLang="zh-CN" dirty="0"/>
                  <a:t> is variable. </a:t>
                </a:r>
              </a:p>
            </p:txBody>
          </p:sp>
        </mc:Choice>
        <mc:Fallback xmlns="">
          <p:sp>
            <p:nvSpPr>
              <p:cNvPr id="3" name="内容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6649" y="1825625"/>
                <a:ext cx="11930332" cy="2168405"/>
              </a:xfrm>
              <a:blipFill>
                <a:blip r:embed="rId2"/>
                <a:stretch>
                  <a:fillRect t="-4494" r="-255" b="-4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2777229"/>
              </p:ext>
            </p:extLst>
          </p:nvPr>
        </p:nvGraphicFramePr>
        <p:xfrm>
          <a:off x="405442" y="4106173"/>
          <a:ext cx="1139549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283">
                  <a:extLst>
                    <a:ext uri="{9D8B030D-6E8A-4147-A177-3AD203B41FA5}">
                      <a16:colId xmlns:a16="http://schemas.microsoft.com/office/drawing/2014/main" val="98135003"/>
                    </a:ext>
                  </a:extLst>
                </a:gridCol>
                <a:gridCol w="2903843">
                  <a:extLst>
                    <a:ext uri="{9D8B030D-6E8A-4147-A177-3AD203B41FA5}">
                      <a16:colId xmlns:a16="http://schemas.microsoft.com/office/drawing/2014/main" val="459583226"/>
                    </a:ext>
                  </a:extLst>
                </a:gridCol>
                <a:gridCol w="3186406">
                  <a:extLst>
                    <a:ext uri="{9D8B030D-6E8A-4147-A177-3AD203B41FA5}">
                      <a16:colId xmlns:a16="http://schemas.microsoft.com/office/drawing/2014/main" val="2992901232"/>
                    </a:ext>
                  </a:extLst>
                </a:gridCol>
                <a:gridCol w="3579961">
                  <a:extLst>
                    <a:ext uri="{9D8B030D-6E8A-4147-A177-3AD203B41FA5}">
                      <a16:colId xmlns:a16="http://schemas.microsoft.com/office/drawing/2014/main" val="1801210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NAS overhead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2</a:t>
                      </a:r>
                      <a:r>
                        <a:rPr lang="en-US" altLang="zh-CN" baseline="0" dirty="0"/>
                        <a:t> messages(invite, 180)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4 messages(</a:t>
                      </a:r>
                      <a:r>
                        <a:rPr lang="en-US" altLang="zh-CN" dirty="0" err="1"/>
                        <a:t>invite,100,183,180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7 messages(pre-condition</a:t>
                      </a:r>
                      <a:r>
                        <a:rPr lang="en-US" altLang="zh-CN" dirty="0"/>
                        <a:t>)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9218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R19</a:t>
                      </a:r>
                      <a:r>
                        <a:rPr lang="en-US" altLang="zh-CN" dirty="0"/>
                        <a:t>(3 Byte)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0.024s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0.048s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0.084s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25089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pre-</a:t>
                      </a:r>
                      <a:r>
                        <a:rPr lang="en-US" altLang="zh-CN" dirty="0" err="1"/>
                        <a:t>R19</a:t>
                      </a:r>
                      <a:r>
                        <a:rPr lang="en-US" altLang="zh-CN" dirty="0"/>
                        <a:t>(7 Byte)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0.056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0.112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0.196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351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715611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19973" y="5839699"/>
            <a:ext cx="11766430" cy="400110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Observation 2: For </a:t>
            </a:r>
            <a:r>
              <a:rPr lang="en-US" altLang="zh-CN" sz="2000" b="1" dirty="0" err="1">
                <a:solidFill>
                  <a:prstClr val="black"/>
                </a:solidFill>
              </a:rPr>
              <a:t>UE</a:t>
            </a:r>
            <a:r>
              <a:rPr lang="en-US" altLang="zh-CN" sz="2000" b="1" dirty="0">
                <a:solidFill>
                  <a:prstClr val="black"/>
                </a:solidFill>
              </a:rPr>
              <a:t> in </a:t>
            </a:r>
            <a:r>
              <a:rPr lang="en-GB" altLang="zh-CN" sz="2000" b="1" dirty="0">
                <a:solidFill>
                  <a:prstClr val="black"/>
                </a:solidFill>
              </a:rPr>
              <a:t>ECM-CONNECTED, </a:t>
            </a:r>
            <a:r>
              <a:rPr lang="en-US" altLang="zh-CN" sz="2000" b="1" dirty="0">
                <a:solidFill>
                  <a:prstClr val="black"/>
                </a:solidFill>
              </a:rPr>
              <a:t>extra </a:t>
            </a:r>
            <a:r>
              <a:rPr lang="en-US" altLang="zh-CN" sz="2000" b="1" dirty="0" err="1">
                <a:solidFill>
                  <a:prstClr val="black"/>
                </a:solidFill>
              </a:rPr>
              <a:t>ECST</a:t>
            </a:r>
            <a:r>
              <a:rPr lang="en-US" altLang="zh-CN" sz="2000" b="1" dirty="0">
                <a:solidFill>
                  <a:prstClr val="black"/>
                </a:solidFill>
              </a:rPr>
              <a:t> of CP due to NAS head is 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negligible. 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54381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56043"/>
            <a:ext cx="10515600" cy="1130301"/>
          </a:xfrm>
        </p:spPr>
        <p:txBody>
          <a:bodyPr/>
          <a:lstStyle/>
          <a:p>
            <a:r>
              <a:rPr lang="en-GB" altLang="zh-CN" b="1" dirty="0">
                <a:solidFill>
                  <a:srgbClr val="0070C0"/>
                </a:solidFill>
              </a:rPr>
              <a:t>Estimated Call Setup Time(3)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24288" y="24585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5658929" y="204446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102253" y="1775199"/>
            <a:ext cx="11689976" cy="150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dirty="0"/>
              <a:t>UE in ECM-IDLE</a:t>
            </a:r>
          </a:p>
          <a:p>
            <a:pPr lvl="1"/>
            <a:r>
              <a:rPr lang="en-GB" altLang="zh-CN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</a:t>
            </a:r>
            <a:r>
              <a:rPr lang="en-GB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23.700-19  </a:t>
            </a:r>
            <a:r>
              <a:rPr lang="en-GB" altLang="zh-CN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A.1.4</a:t>
            </a:r>
            <a:r>
              <a:rPr lang="en-GB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(Estimated time of state transition) is empty with a </a:t>
            </a:r>
            <a:r>
              <a:rPr lang="en-GB" altLang="zh-CN" sz="2000" b="1" dirty="0" err="1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EN</a:t>
            </a:r>
            <a:r>
              <a:rPr lang="en-GB" altLang="zh-CN" sz="20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This slide try to fix it. </a:t>
            </a:r>
            <a:endParaRPr lang="zh-CN" altLang="en-US" sz="2000" b="1" dirty="0">
              <a:solidFill>
                <a:srgbClr val="7030A0"/>
              </a:solidFill>
            </a:endParaRPr>
          </a:p>
          <a:p>
            <a:pPr lvl="1"/>
            <a:endParaRPr lang="en-GB" altLang="zh-CN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4801" y="2526673"/>
            <a:ext cx="8008255" cy="615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19973" y="5839699"/>
            <a:ext cx="11766430" cy="36933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prstClr val="black"/>
                </a:solidFill>
              </a:rPr>
              <a:t>Observation 3: For </a:t>
            </a:r>
            <a:r>
              <a:rPr lang="en-US" altLang="zh-CN" b="1" dirty="0" err="1">
                <a:solidFill>
                  <a:prstClr val="black"/>
                </a:solidFill>
              </a:rPr>
              <a:t>UE</a:t>
            </a:r>
            <a:r>
              <a:rPr lang="en-US" altLang="zh-CN" b="1" dirty="0">
                <a:solidFill>
                  <a:prstClr val="black"/>
                </a:solidFill>
              </a:rPr>
              <a:t> in </a:t>
            </a:r>
            <a:r>
              <a:rPr lang="en-GB" altLang="zh-CN" b="1" dirty="0">
                <a:solidFill>
                  <a:prstClr val="black"/>
                </a:solidFill>
              </a:rPr>
              <a:t>ECM-IDLE, </a:t>
            </a:r>
            <a:r>
              <a:rPr lang="en-US" altLang="zh-CN" b="1" dirty="0" err="1">
                <a:solidFill>
                  <a:prstClr val="black"/>
                </a:solidFill>
              </a:rPr>
              <a:t>ECST</a:t>
            </a:r>
            <a:r>
              <a:rPr lang="en-US" altLang="zh-CN" b="1" dirty="0">
                <a:solidFill>
                  <a:prstClr val="black"/>
                </a:solidFill>
              </a:rPr>
              <a:t> of CP is significantly less than UP due to quick state transition.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内容占位符 11"/>
              <p:cNvSpPr>
                <a:spLocks noGrp="1"/>
              </p:cNvSpPr>
              <p:nvPr>
                <p:ph idx="1"/>
              </p:nvPr>
            </p:nvSpPr>
            <p:spPr>
              <a:xfrm>
                <a:off x="102253" y="3013668"/>
                <a:ext cx="11810829" cy="2826031"/>
              </a:xfrm>
            </p:spPr>
            <p:txBody>
              <a:bodyPr/>
              <a:lstStyle/>
              <a:p>
                <a:pPr lvl="1"/>
                <a:r>
                  <a:rPr lang="en-US" altLang="zh-CN" dirty="0"/>
                  <a:t>Since CP </a:t>
                </a:r>
                <a:r>
                  <a:rPr lang="en-US" altLang="zh-CN" dirty="0" err="1"/>
                  <a:t>CIoT</a:t>
                </a:r>
                <a:r>
                  <a:rPr lang="en-US" altLang="zh-CN" dirty="0"/>
                  <a:t> optimization needs less </a:t>
                </a:r>
                <a:r>
                  <a:rPr lang="en-US" altLang="zh-CN" dirty="0" err="1"/>
                  <a:t>RRC</a:t>
                </a:r>
                <a:r>
                  <a:rPr lang="en-US" altLang="zh-CN" dirty="0"/>
                  <a:t> messages than UP, in theory CP has less </a:t>
                </a:r>
                <a:r>
                  <a:rPr lang="en-US" altLang="zh-CN" dirty="0" err="1"/>
                  <a:t>ECST</a:t>
                </a:r>
                <a:r>
                  <a:rPr lang="en-US" altLang="zh-CN" dirty="0"/>
                  <a:t> than UP and practical saved </a:t>
                </a:r>
                <a:r>
                  <a:rPr lang="en-US" altLang="zh-CN" dirty="0" err="1"/>
                  <a:t>ECST</a:t>
                </a:r>
                <a:r>
                  <a:rPr lang="en-US" altLang="zh-CN" dirty="0"/>
                  <a:t> can be calculated.</a:t>
                </a:r>
              </a:p>
              <a:p>
                <a:pPr lvl="1"/>
                <a:r>
                  <a:rPr lang="en-US" altLang="zh-CN" dirty="0"/>
                  <a:t>For state transition from IDLE to CONNECTED, between </a:t>
                </a:r>
                <a:r>
                  <a:rPr lang="en-US" altLang="zh-CN" dirty="0" err="1"/>
                  <a:t>UE</a:t>
                </a:r>
                <a:r>
                  <a:rPr lang="en-US" altLang="zh-CN" dirty="0"/>
                  <a:t> and RAN there are 4 messages for CP approach and 9 messages for UP approach.</a:t>
                </a:r>
              </a:p>
              <a:p>
                <a:pPr lvl="2">
                  <a:buFont typeface="Wingdings" panose="05000000000000000000" pitchFamily="2" charset="2"/>
                  <a:buChar char="p"/>
                </a:pPr>
                <a:r>
                  <a:rPr lang="en-US" altLang="zh-CN" dirty="0"/>
                  <a:t>CP has less 5 </a:t>
                </a:r>
                <a:r>
                  <a:rPr lang="en-US" altLang="zh-CN" dirty="0" err="1"/>
                  <a:t>RRC</a:t>
                </a:r>
                <a:r>
                  <a:rPr lang="en-US" altLang="zh-CN" dirty="0"/>
                  <a:t> </a:t>
                </a:r>
                <a:r>
                  <a:rPr lang="en-US" altLang="zh-CN" dirty="0" err="1"/>
                  <a:t>meaasges</a:t>
                </a:r>
                <a:r>
                  <a:rPr lang="en-US" altLang="zh-CN" dirty="0"/>
                  <a:t> than </a:t>
                </a:r>
                <a:r>
                  <a:rPr lang="en-US" altLang="zh-CN" dirty="0" smtClean="0"/>
                  <a:t>UP(2 SMC, 2 </a:t>
                </a:r>
                <a:r>
                  <a:rPr lang="en-US" altLang="zh-CN" dirty="0" err="1" smtClean="0"/>
                  <a:t>RRC</a:t>
                </a:r>
                <a:r>
                  <a:rPr lang="en-US" altLang="zh-CN" dirty="0" smtClean="0"/>
                  <a:t> </a:t>
                </a:r>
                <a:r>
                  <a:rPr lang="en-US" altLang="zh-CN" dirty="0" err="1" smtClean="0"/>
                  <a:t>reconfig</a:t>
                </a:r>
                <a:r>
                  <a:rPr lang="en-US" altLang="zh-CN" dirty="0" smtClean="0"/>
                  <a:t>, 1 </a:t>
                </a:r>
                <a:r>
                  <a:rPr lang="en-US" altLang="zh-CN" dirty="0" err="1" smtClean="0"/>
                  <a:t>RRC</a:t>
                </a:r>
                <a:r>
                  <a:rPr lang="en-US" altLang="zh-CN" dirty="0" smtClean="0"/>
                  <a:t> complete), </a:t>
                </a:r>
                <a:r>
                  <a:rPr lang="en-US" altLang="zh-CN" dirty="0"/>
                  <a:t>then</a:t>
                </a:r>
              </a:p>
              <a:p>
                <a:pPr marL="914400" lvl="2" indent="0">
                  <a:buNone/>
                </a:pPr>
                <a:r>
                  <a:rPr lang="en-US" altLang="zh-CN" dirty="0"/>
                  <a:t>              CP reduced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𝐸𝑇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𝑠𝑡𝑎𝑡𝑒𝑇𝑟𝑎𝑛𝑠𝑖𝑡𝑖𝑜𝑛</m:t>
                        </m:r>
                      </m:sub>
                    </m:sSub>
                  </m:oMath>
                </a14:m>
                <a:r>
                  <a:rPr lang="en-US" altLang="zh-CN" dirty="0"/>
                  <a:t>=5 ×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 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𝑝𝑟𝑜𝑝𝑎𝑔𝑎𝑡𝑖𝑜𝑛</m:t>
                        </m:r>
                      </m:sub>
                    </m:sSub>
                  </m:oMath>
                </a14:m>
                <a:r>
                  <a:rPr lang="en-US" altLang="zh-CN" dirty="0"/>
                  <a:t>=5 × </a:t>
                </a:r>
                <a:r>
                  <a:rPr lang="en-US" altLang="zh-CN" dirty="0" err="1"/>
                  <a:t>0.285s</a:t>
                </a:r>
                <a:r>
                  <a:rPr lang="en-US" altLang="zh-CN" dirty="0"/>
                  <a:t>=</a:t>
                </a:r>
                <a:r>
                  <a:rPr lang="en-US" altLang="zh-CN" b="1" dirty="0"/>
                  <a:t> </a:t>
                </a:r>
                <a:r>
                  <a:rPr lang="en-US" altLang="zh-CN" b="1" dirty="0" err="1"/>
                  <a:t>1.425s</a:t>
                </a:r>
                <a:endParaRPr lang="en-US" altLang="zh-CN" dirty="0"/>
              </a:p>
              <a:p>
                <a:pPr lvl="3">
                  <a:buFont typeface="Wingdings" panose="05000000000000000000" pitchFamily="2" charset="2"/>
                  <a:buChar char="p"/>
                </a:pPr>
                <a:r>
                  <a:rPr lang="en-US" altLang="zh-CN" dirty="0" smtClean="0">
                    <a:solidFill>
                      <a:srgbClr val="00B050"/>
                    </a:solidFill>
                  </a:rPr>
                  <a:t>If </a:t>
                </a:r>
                <a:r>
                  <a:rPr lang="en-US" altLang="zh-CN" dirty="0" err="1" smtClean="0">
                    <a:solidFill>
                      <a:srgbClr val="00B050"/>
                    </a:solidFill>
                  </a:rPr>
                  <a:t>UE</a:t>
                </a:r>
                <a:r>
                  <a:rPr lang="en-US" altLang="zh-CN" dirty="0" smtClean="0">
                    <a:solidFill>
                      <a:srgbClr val="00B050"/>
                    </a:solidFill>
                  </a:rPr>
                  <a:t> supports CP-EDT , CP has less 7 </a:t>
                </a:r>
                <a:r>
                  <a:rPr lang="en-US" altLang="zh-CN" dirty="0" err="1" smtClean="0">
                    <a:solidFill>
                      <a:srgbClr val="00B050"/>
                    </a:solidFill>
                  </a:rPr>
                  <a:t>RRC</a:t>
                </a:r>
                <a:r>
                  <a:rPr lang="en-US" altLang="zh-CN" dirty="0" smtClean="0">
                    <a:solidFill>
                      <a:srgbClr val="00B050"/>
                    </a:solidFill>
                  </a:rPr>
                  <a:t> messages than UP, then </a:t>
                </a:r>
                <a:r>
                  <a:rPr lang="en-US" altLang="zh-CN" dirty="0">
                    <a:solidFill>
                      <a:srgbClr val="00B050"/>
                    </a:solidFill>
                  </a:rPr>
                  <a:t>CP reduced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𝐸𝑇</m:t>
                        </m:r>
                      </m:e>
                      <m:sub>
                        <m:r>
                          <a:rPr lang="en-GB" altLang="zh-CN" i="1">
                            <a:solidFill>
                              <a:srgbClr val="00B050"/>
                            </a:solidFill>
                            <a:latin typeface="Cambria Math" panose="02040503050406030204" pitchFamily="18" charset="0"/>
                          </a:rPr>
                          <m:t>𝑠𝑡𝑎𝑡𝑒𝑇𝑟𝑎𝑛𝑠𝑖𝑡𝑖𝑜𝑛</m:t>
                        </m:r>
                      </m:sub>
                    </m:sSub>
                  </m:oMath>
                </a14:m>
                <a:r>
                  <a:rPr lang="en-US" altLang="zh-CN" dirty="0" smtClean="0">
                    <a:solidFill>
                      <a:srgbClr val="00B050"/>
                    </a:solidFill>
                  </a:rPr>
                  <a:t>=</a:t>
                </a:r>
                <a:r>
                  <a:rPr lang="en-US" altLang="zh-CN" dirty="0" err="1" smtClean="0">
                    <a:solidFill>
                      <a:srgbClr val="00B050"/>
                    </a:solidFill>
                  </a:rPr>
                  <a:t>1.96s</a:t>
                </a:r>
                <a:endParaRPr lang="en-US" altLang="zh-CN" dirty="0" smtClean="0">
                  <a:solidFill>
                    <a:srgbClr val="00B050"/>
                  </a:solidFill>
                </a:endParaRPr>
              </a:p>
              <a:p>
                <a:pPr marL="457200" lvl="1" indent="0">
                  <a:buNone/>
                </a:pPr>
                <a:r>
                  <a:rPr lang="en-US" altLang="zh-CN" sz="1800" dirty="0" smtClean="0">
                    <a:solidFill>
                      <a:srgbClr val="FF6600"/>
                    </a:solidFill>
                  </a:rPr>
                  <a:t>NOTE: For </a:t>
                </a:r>
                <a:r>
                  <a:rPr lang="en-US" altLang="zh-CN" sz="1800" dirty="0">
                    <a:solidFill>
                      <a:srgbClr val="FF6600"/>
                    </a:solidFill>
                  </a:rPr>
                  <a:t>MT case, </a:t>
                </a:r>
                <a:r>
                  <a:rPr lang="en-GB" altLang="zh-CN" sz="1800" dirty="0">
                    <a:solidFill>
                      <a:srgbClr val="FF6600"/>
                    </a:solidFill>
                  </a:rPr>
                  <a:t>time for paging</a:t>
                </a:r>
                <a:r>
                  <a:rPr lang="en-US" altLang="zh-CN" sz="1800" dirty="0">
                    <a:solidFill>
                      <a:srgbClr val="FF6600"/>
                    </a:solidFill>
                  </a:rPr>
                  <a:t> is </a:t>
                </a:r>
                <a:r>
                  <a:rPr lang="en-US" altLang="zh-CN" sz="1800" dirty="0" err="1">
                    <a:solidFill>
                      <a:srgbClr val="FF6600"/>
                    </a:solidFill>
                  </a:rPr>
                  <a:t>FFS</a:t>
                </a:r>
                <a:r>
                  <a:rPr lang="en-US" altLang="zh-CN" sz="1800" dirty="0">
                    <a:solidFill>
                      <a:srgbClr val="FF6600"/>
                    </a:solidFill>
                  </a:rPr>
                  <a:t>. It may be </a:t>
                </a:r>
                <a:r>
                  <a:rPr lang="en-US" altLang="zh-CN" sz="1800" dirty="0" smtClean="0">
                    <a:solidFill>
                      <a:srgbClr val="FF6600"/>
                    </a:solidFill>
                  </a:rPr>
                  <a:t>quite </a:t>
                </a:r>
                <a:r>
                  <a:rPr lang="en-US" altLang="zh-CN" sz="1800" dirty="0">
                    <a:solidFill>
                      <a:srgbClr val="FF6600"/>
                    </a:solidFill>
                  </a:rPr>
                  <a:t>long in GEO </a:t>
                </a:r>
                <a:r>
                  <a:rPr lang="en-US" altLang="zh-CN" sz="1800" dirty="0" smtClean="0">
                    <a:solidFill>
                      <a:srgbClr val="FF6600"/>
                    </a:solidFill>
                  </a:rPr>
                  <a:t>access both for CP and UP.</a:t>
                </a:r>
                <a:endParaRPr lang="zh-CN" altLang="en-US" sz="1800" dirty="0">
                  <a:solidFill>
                    <a:srgbClr val="FF6600"/>
                  </a:solidFill>
                </a:endParaRPr>
              </a:p>
            </p:txBody>
          </p:sp>
        </mc:Choice>
        <mc:Fallback xmlns="">
          <p:sp>
            <p:nvSpPr>
              <p:cNvPr id="12" name="内容占位符 1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2253" y="3013668"/>
                <a:ext cx="11810829" cy="2826031"/>
              </a:xfrm>
              <a:blipFill>
                <a:blip r:embed="rId4"/>
                <a:stretch>
                  <a:fillRect t="-3017" b="-2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502095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 bwMode="auto">
          <a:xfrm>
            <a:off x="97766" y="476879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zh-CN" b="1" dirty="0">
                <a:solidFill>
                  <a:srgbClr val="0070C0"/>
                </a:solidFill>
              </a:rPr>
              <a:t>Estimated Call Setup Time(4)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1296431" y="5461603"/>
            <a:ext cx="10895569" cy="92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000" dirty="0"/>
              <a:t>For NB-</a:t>
            </a:r>
            <a:r>
              <a:rPr lang="en-US" altLang="zh-CN" sz="2000" dirty="0" err="1"/>
              <a:t>IoT</a:t>
            </a:r>
            <a:r>
              <a:rPr lang="en-US" altLang="zh-CN" sz="2000" dirty="0"/>
              <a:t> GEO access, </a:t>
            </a:r>
            <a:r>
              <a:rPr lang="en-GB" altLang="zh-CN" sz="2000" b="1" dirty="0" err="1">
                <a:solidFill>
                  <a:srgbClr val="FF0000"/>
                </a:solidFill>
              </a:rPr>
              <a:t>RRC</a:t>
            </a:r>
            <a:r>
              <a:rPr lang="en-GB" altLang="zh-CN" sz="2000" b="1" dirty="0">
                <a:solidFill>
                  <a:srgbClr val="FF0000"/>
                </a:solidFill>
              </a:rPr>
              <a:t> connection suspend/resume is not recommended</a:t>
            </a:r>
            <a:r>
              <a:rPr lang="en-GB" altLang="zh-CN" sz="2000" dirty="0"/>
              <a:t>, </a:t>
            </a:r>
            <a:r>
              <a:rPr lang="en-GB" altLang="zh-CN" sz="2000" dirty="0" smtClean="0"/>
              <a:t>considering the capacity issue of storing huge amount of </a:t>
            </a:r>
            <a:r>
              <a:rPr lang="en-GB" altLang="zh-CN" sz="2000" dirty="0" err="1" smtClean="0"/>
              <a:t>UEs</a:t>
            </a:r>
            <a:r>
              <a:rPr lang="en-GB" altLang="zh-CN" sz="2000" dirty="0" smtClean="0"/>
              <a:t> context of a GEO, </a:t>
            </a:r>
            <a:r>
              <a:rPr lang="en-GB" altLang="zh-CN" sz="2000" dirty="0"/>
              <a:t>and UP </a:t>
            </a:r>
            <a:r>
              <a:rPr lang="en-GB" altLang="zh-CN" sz="2000" dirty="0" err="1"/>
              <a:t>CIoT</a:t>
            </a:r>
            <a:r>
              <a:rPr lang="en-GB" altLang="zh-CN" sz="2000" dirty="0"/>
              <a:t> </a:t>
            </a:r>
            <a:r>
              <a:rPr lang="en-GB" altLang="zh-CN" sz="2000" dirty="0" smtClean="0"/>
              <a:t>optimisation being optional feature in NB-</a:t>
            </a:r>
            <a:r>
              <a:rPr lang="en-GB" altLang="zh-CN" sz="2000" dirty="0" err="1" smtClean="0"/>
              <a:t>IoT</a:t>
            </a:r>
            <a:endParaRPr lang="en-US" altLang="zh-CN" sz="2000" dirty="0" smtClean="0"/>
          </a:p>
          <a:p>
            <a:pPr marL="0" indent="0">
              <a:buFontTx/>
              <a:buNone/>
            </a:pPr>
            <a:endParaRPr lang="en-US" altLang="zh-CN" dirty="0" smtClean="0"/>
          </a:p>
          <a:p>
            <a:pPr marL="0" indent="0">
              <a:buFontTx/>
              <a:buNone/>
            </a:pP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562801"/>
              </p:ext>
            </p:extLst>
          </p:nvPr>
        </p:nvGraphicFramePr>
        <p:xfrm>
          <a:off x="6696762" y="1803604"/>
          <a:ext cx="5469290" cy="28042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8" name="Visio" r:id="rId4" imgW="6819847" imgH="3492429" progId="Visio.Drawing.15">
                  <p:embed/>
                </p:oleObj>
              </mc:Choice>
              <mc:Fallback>
                <p:oleObj name="Visio" r:id="rId4" imgW="6819847" imgH="3492429" progId="Visio.Drawing.15">
                  <p:embed/>
                  <p:pic>
                    <p:nvPicPr>
                      <p:cNvPr id="7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6762" y="1803604"/>
                        <a:ext cx="5469290" cy="280425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3750503" y="4366088"/>
            <a:ext cx="3233002" cy="465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spcBef>
                <a:spcPts val="1000"/>
              </a:spcBef>
              <a:buNone/>
            </a:pPr>
            <a:r>
              <a:rPr lang="en-GB" altLang="zh-CN" dirty="0"/>
              <a:t>Signalling </a:t>
            </a:r>
            <a:r>
              <a:rPr lang="en-GB" altLang="zh-CN" dirty="0" smtClean="0"/>
              <a:t> </a:t>
            </a:r>
            <a:r>
              <a:rPr lang="en-GB" altLang="zh-CN" dirty="0"/>
              <a:t>of </a:t>
            </a:r>
            <a:r>
              <a:rPr lang="en-GB" altLang="zh-CN" dirty="0" smtClean="0"/>
              <a:t>UP(9 messages)</a:t>
            </a:r>
          </a:p>
        </p:txBody>
      </p:sp>
      <p:sp>
        <p:nvSpPr>
          <p:cNvPr id="11" name="内容占位符 2"/>
          <p:cNvSpPr txBox="1">
            <a:spLocks/>
          </p:cNvSpPr>
          <p:nvPr/>
        </p:nvSpPr>
        <p:spPr bwMode="auto">
          <a:xfrm>
            <a:off x="7312245" y="4621164"/>
            <a:ext cx="4781233" cy="723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spcBef>
                <a:spcPts val="1000"/>
              </a:spcBef>
              <a:buNone/>
            </a:pPr>
            <a:r>
              <a:rPr lang="en-GB" altLang="zh-CN" dirty="0"/>
              <a:t>Signalling reduction of UP </a:t>
            </a:r>
            <a:r>
              <a:rPr lang="en-GB" altLang="zh-CN" dirty="0" err="1"/>
              <a:t>CIoT</a:t>
            </a:r>
            <a:r>
              <a:rPr lang="en-GB" altLang="zh-CN" dirty="0"/>
              <a:t> optimisation</a:t>
            </a:r>
          </a:p>
          <a:p>
            <a:pPr marL="342900" lvl="2" indent="-342900">
              <a:spcBef>
                <a:spcPts val="1000"/>
              </a:spcBef>
            </a:pPr>
            <a:r>
              <a:rPr lang="en-GB" altLang="zh-CN" sz="1600" dirty="0" smtClean="0"/>
              <a:t>Messages can reduce to 5</a:t>
            </a:r>
            <a:endParaRPr lang="en-GB" altLang="zh-CN" sz="1600" dirty="0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5312354"/>
              </p:ext>
            </p:extLst>
          </p:nvPr>
        </p:nvGraphicFramePr>
        <p:xfrm>
          <a:off x="97766" y="1820853"/>
          <a:ext cx="3086100" cy="167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" name="Visio" r:id="rId6" imgW="3085940" imgH="1670015" progId="Visio.Drawing.15">
                  <p:embed/>
                </p:oleObj>
              </mc:Choice>
              <mc:Fallback>
                <p:oleObj name="Visio" r:id="rId6" imgW="3085940" imgH="167001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7766" y="1820853"/>
                        <a:ext cx="3086100" cy="167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0506227"/>
              </p:ext>
            </p:extLst>
          </p:nvPr>
        </p:nvGraphicFramePr>
        <p:xfrm>
          <a:off x="3522008" y="1820853"/>
          <a:ext cx="3086100" cy="248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0" name="Visio" r:id="rId8" imgW="3085940" imgH="2482673" progId="Visio.Drawing.15">
                  <p:embed/>
                </p:oleObj>
              </mc:Choice>
              <mc:Fallback>
                <p:oleObj name="Visio" r:id="rId8" imgW="3085940" imgH="248267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522008" y="1820853"/>
                        <a:ext cx="3086100" cy="2482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82075" y="3694338"/>
            <a:ext cx="3639670" cy="176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spcBef>
                <a:spcPts val="1000"/>
              </a:spcBef>
              <a:buNone/>
            </a:pPr>
            <a:r>
              <a:rPr lang="en-GB" altLang="zh-CN" dirty="0"/>
              <a:t>Signalling reduction of CP </a:t>
            </a:r>
            <a:r>
              <a:rPr lang="en-GB" altLang="zh-CN" dirty="0" err="1"/>
              <a:t>CIoT</a:t>
            </a:r>
            <a:r>
              <a:rPr lang="en-GB" altLang="zh-CN" dirty="0"/>
              <a:t> </a:t>
            </a:r>
            <a:r>
              <a:rPr lang="en-GB" altLang="zh-CN" dirty="0" smtClean="0"/>
              <a:t>optimisation(4 messages)</a:t>
            </a:r>
          </a:p>
          <a:p>
            <a:pPr marL="285750" lvl="2" indent="-285750">
              <a:spcBef>
                <a:spcPts val="1000"/>
              </a:spcBef>
            </a:pPr>
            <a:r>
              <a:rPr lang="en-GB" altLang="zh-CN" sz="1600" dirty="0"/>
              <a:t>If using </a:t>
            </a:r>
            <a:r>
              <a:rPr lang="en-GB" altLang="zh-CN" sz="1600" dirty="0"/>
              <a:t>CP-EDT(optional feature in </a:t>
            </a:r>
            <a:r>
              <a:rPr lang="en-GB" altLang="zh-CN" sz="1600" dirty="0" smtClean="0"/>
              <a:t>NB-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), </a:t>
            </a:r>
            <a:r>
              <a:rPr lang="en-GB" altLang="zh-CN" sz="1600" dirty="0"/>
              <a:t>NAS data can be in </a:t>
            </a:r>
            <a:r>
              <a:rPr lang="en-GB" altLang="zh-CN" sz="1600" dirty="0" err="1" smtClean="0"/>
              <a:t>RRCEarlyDataRequest</a:t>
            </a:r>
            <a:r>
              <a:rPr lang="en-GB" altLang="zh-CN" sz="1600" dirty="0" smtClean="0"/>
              <a:t>(in third </a:t>
            </a:r>
            <a:r>
              <a:rPr lang="en-GB" altLang="zh-CN" sz="1600" dirty="0"/>
              <a:t>message)</a:t>
            </a:r>
          </a:p>
        </p:txBody>
      </p:sp>
    </p:spTree>
    <p:extLst>
      <p:ext uri="{BB962C8B-B14F-4D97-AF65-F5344CB8AC3E}">
        <p14:creationId xmlns:p14="http://schemas.microsoft.com/office/powerpoint/2010/main" val="156039055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505" y="620773"/>
            <a:ext cx="10515600" cy="750828"/>
          </a:xfrm>
        </p:spPr>
        <p:txBody>
          <a:bodyPr/>
          <a:lstStyle/>
          <a:p>
            <a:r>
              <a:rPr lang="en-US" altLang="zh-CN" dirty="0"/>
              <a:t>Security for GEO access(1)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0551" y="1825625"/>
            <a:ext cx="11404121" cy="1150488"/>
          </a:xfrm>
        </p:spPr>
        <p:txBody>
          <a:bodyPr/>
          <a:lstStyle/>
          <a:p>
            <a:r>
              <a:rPr lang="en-US" altLang="zh-CN" b="1" dirty="0">
                <a:solidFill>
                  <a:srgbClr val="7030A0"/>
                </a:solidFill>
              </a:rPr>
              <a:t>Security for GEO call </a:t>
            </a:r>
            <a:r>
              <a:rPr lang="en-US" altLang="zh-CN" b="1" dirty="0" smtClean="0">
                <a:solidFill>
                  <a:srgbClr val="7030A0"/>
                </a:solidFill>
              </a:rPr>
              <a:t>shall </a:t>
            </a:r>
            <a:r>
              <a:rPr lang="en-US" altLang="zh-CN" b="1" dirty="0">
                <a:solidFill>
                  <a:srgbClr val="7030A0"/>
                </a:solidFill>
              </a:rPr>
              <a:t>be mandatory for </a:t>
            </a:r>
            <a:r>
              <a:rPr lang="en-US" altLang="zh-CN" b="1" dirty="0" err="1" smtClean="0">
                <a:solidFill>
                  <a:srgbClr val="7030A0"/>
                </a:solidFill>
              </a:rPr>
              <a:t>commecial</a:t>
            </a:r>
            <a:r>
              <a:rPr lang="en-US" altLang="zh-CN" b="1" dirty="0" smtClean="0">
                <a:solidFill>
                  <a:srgbClr val="7030A0"/>
                </a:solidFill>
              </a:rPr>
              <a:t> </a:t>
            </a:r>
            <a:r>
              <a:rPr lang="en-US" altLang="zh-CN" b="1" dirty="0">
                <a:solidFill>
                  <a:srgbClr val="7030A0"/>
                </a:solidFill>
              </a:rPr>
              <a:t>operation</a:t>
            </a:r>
          </a:p>
          <a:p>
            <a:pPr lvl="1"/>
            <a:r>
              <a:rPr lang="en-US" altLang="zh-CN" dirty="0"/>
              <a:t>GEO is more vulnerable to data sniffing due to its huge beam, as revealed by recent </a:t>
            </a:r>
            <a:r>
              <a:rPr lang="en-US" altLang="zh-CN" dirty="0">
                <a:hlinkClick r:id="rId2"/>
              </a:rPr>
              <a:t>article published in 2025 ACM CCS</a:t>
            </a:r>
            <a:r>
              <a:rPr lang="en-US" altLang="zh-CN" dirty="0"/>
              <a:t>.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 bwMode="auto">
          <a:xfrm>
            <a:off x="310550" y="3090832"/>
            <a:ext cx="11404121" cy="267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For non-roaming, using NAS security for SIP/</a:t>
            </a:r>
            <a:r>
              <a:rPr lang="en-US" altLang="zh-CN" dirty="0" err="1"/>
              <a:t>I1</a:t>
            </a:r>
            <a:r>
              <a:rPr lang="en-US" altLang="zh-CN" dirty="0"/>
              <a:t> has advantage </a:t>
            </a:r>
          </a:p>
          <a:p>
            <a:pPr lvl="1"/>
            <a:r>
              <a:rPr lang="en-US" altLang="zh-CN" dirty="0"/>
              <a:t>Although existing SIP security based on </a:t>
            </a:r>
            <a:r>
              <a:rPr lang="en-US" altLang="zh-CN" dirty="0" err="1"/>
              <a:t>IPSec</a:t>
            </a:r>
            <a:r>
              <a:rPr lang="en-US" altLang="zh-CN" dirty="0"/>
              <a:t> may be used for SIP/</a:t>
            </a:r>
            <a:r>
              <a:rPr lang="en-US" altLang="zh-CN" dirty="0" err="1"/>
              <a:t>I1</a:t>
            </a:r>
            <a:r>
              <a:rPr lang="en-US" altLang="zh-CN" dirty="0"/>
              <a:t>, it causes more security </a:t>
            </a:r>
            <a:r>
              <a:rPr lang="en-US" altLang="zh-CN" dirty="0" smtClean="0"/>
              <a:t>overhead(30-40 Bytes)as </a:t>
            </a:r>
            <a:r>
              <a:rPr lang="en-US" altLang="zh-CN" dirty="0"/>
              <a:t>discussed in solution 29.</a:t>
            </a:r>
          </a:p>
          <a:p>
            <a:pPr lvl="2"/>
            <a:r>
              <a:rPr lang="en-US" altLang="zh-CN" dirty="0"/>
              <a:t>Since NAS security achieves less overhead than </a:t>
            </a:r>
            <a:r>
              <a:rPr lang="en-US" altLang="zh-CN" dirty="0" err="1"/>
              <a:t>IPSec</a:t>
            </a:r>
            <a:r>
              <a:rPr lang="en-US" altLang="zh-CN" dirty="0"/>
              <a:t>, </a:t>
            </a:r>
            <a:r>
              <a:rPr lang="en-US" altLang="zh-CN" dirty="0" smtClean="0"/>
              <a:t>CP </a:t>
            </a:r>
            <a:r>
              <a:rPr lang="en-US" altLang="zh-CN" dirty="0"/>
              <a:t>approach </a:t>
            </a:r>
            <a:r>
              <a:rPr lang="en-US" altLang="zh-CN" dirty="0" smtClean="0"/>
              <a:t>has less </a:t>
            </a:r>
            <a:r>
              <a:rPr lang="en-US" altLang="zh-CN" dirty="0" err="1" smtClean="0"/>
              <a:t>ECST</a:t>
            </a:r>
            <a:r>
              <a:rPr lang="en-US" altLang="zh-CN" dirty="0" smtClean="0"/>
              <a:t> to </a:t>
            </a:r>
            <a:r>
              <a:rPr lang="en-US" altLang="zh-CN" dirty="0"/>
              <a:t>skip </a:t>
            </a:r>
            <a:r>
              <a:rPr lang="en-US" altLang="zh-CN" dirty="0" err="1"/>
              <a:t>IPSec</a:t>
            </a:r>
            <a:r>
              <a:rPr lang="en-US" altLang="zh-CN" dirty="0"/>
              <a:t> and rely on NAS </a:t>
            </a:r>
            <a:r>
              <a:rPr lang="en-US" altLang="zh-CN" dirty="0" smtClean="0"/>
              <a:t>security</a:t>
            </a:r>
            <a:r>
              <a:rPr lang="en-US" altLang="zh-CN" dirty="0"/>
              <a:t> </a:t>
            </a:r>
            <a:r>
              <a:rPr lang="en-US" altLang="zh-CN" dirty="0" smtClean="0"/>
              <a:t>comparing to UP.</a:t>
            </a:r>
            <a:endParaRPr lang="en-US" altLang="zh-CN" dirty="0"/>
          </a:p>
          <a:p>
            <a:pPr lvl="1"/>
            <a:r>
              <a:rPr lang="en-US" altLang="zh-CN" dirty="0"/>
              <a:t>If conclusion for </a:t>
            </a:r>
            <a:r>
              <a:rPr lang="en-US" altLang="zh-CN" dirty="0" err="1"/>
              <a:t>KI#2</a:t>
            </a:r>
            <a:r>
              <a:rPr lang="en-US" altLang="zh-CN" dirty="0"/>
              <a:t> is non-IP for SIP/</a:t>
            </a:r>
            <a:r>
              <a:rPr lang="en-US" altLang="zh-CN" dirty="0" err="1"/>
              <a:t>I1</a:t>
            </a:r>
            <a:r>
              <a:rPr lang="en-US" altLang="zh-CN" dirty="0"/>
              <a:t>, then how to support IPsec is questionable. For CP approach NAS security can be used for SIP/</a:t>
            </a:r>
            <a:r>
              <a:rPr lang="en-US" altLang="zh-CN" dirty="0" err="1"/>
              <a:t>I1</a:t>
            </a:r>
            <a:r>
              <a:rPr lang="en-US" altLang="zh-CN" dirty="0"/>
              <a:t> based on non-IP. </a:t>
            </a:r>
          </a:p>
          <a:p>
            <a:pPr marL="457200" lvl="1" indent="0">
              <a:buNone/>
            </a:pPr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404002" y="5695073"/>
            <a:ext cx="11217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Whether above security assumption on using NAS security for GEO signaling is appropriate or not is left to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SA3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428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5505" y="620773"/>
            <a:ext cx="10515600" cy="750828"/>
          </a:xfrm>
        </p:spPr>
        <p:txBody>
          <a:bodyPr/>
          <a:lstStyle/>
          <a:p>
            <a:r>
              <a:rPr lang="en-US" altLang="zh-CN" dirty="0"/>
              <a:t>Security for GEO access(2)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296172" y="1796628"/>
            <a:ext cx="11358115" cy="2102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For HR roaming, using NAS security for SIP/</a:t>
            </a:r>
            <a:r>
              <a:rPr lang="en-US" altLang="zh-CN" dirty="0" err="1"/>
              <a:t>I1</a:t>
            </a:r>
            <a:r>
              <a:rPr lang="en-US" altLang="zh-CN" dirty="0"/>
              <a:t> has advantage</a:t>
            </a:r>
          </a:p>
          <a:p>
            <a:pPr lvl="1"/>
            <a:r>
              <a:rPr lang="en-US" altLang="zh-CN" dirty="0"/>
              <a:t>To support LI in </a:t>
            </a:r>
            <a:r>
              <a:rPr lang="en-US" altLang="zh-CN" dirty="0" err="1"/>
              <a:t>vPLMN</a:t>
            </a:r>
            <a:r>
              <a:rPr lang="en-US" altLang="zh-CN" dirty="0"/>
              <a:t>, </a:t>
            </a:r>
            <a:r>
              <a:rPr lang="en-US" altLang="zh-CN" dirty="0" smtClean="0"/>
              <a:t>in existing spec SIP </a:t>
            </a:r>
            <a:r>
              <a:rPr lang="en-US" altLang="ja-JP" dirty="0" smtClean="0"/>
              <a:t>security is </a:t>
            </a:r>
            <a:r>
              <a:rPr lang="en-US" altLang="ja-JP" dirty="0"/>
              <a:t>used only for integrity protection and confidentiality protection is not used</a:t>
            </a:r>
            <a:r>
              <a:rPr lang="en-US" altLang="zh-CN" dirty="0" smtClean="0"/>
              <a:t>. Then SIP message including SMS can still be sniffed.</a:t>
            </a:r>
            <a:endParaRPr lang="en-US" altLang="zh-CN" dirty="0"/>
          </a:p>
          <a:p>
            <a:pPr lvl="1"/>
            <a:r>
              <a:rPr lang="en-US" altLang="zh-CN" dirty="0"/>
              <a:t>To handle </a:t>
            </a:r>
            <a:r>
              <a:rPr lang="en-US" altLang="zh-CN" dirty="0" smtClean="0"/>
              <a:t>GEO </a:t>
            </a:r>
            <a:r>
              <a:rPr lang="en-US" altLang="zh-CN" dirty="0"/>
              <a:t>security </a:t>
            </a:r>
            <a:r>
              <a:rPr lang="en-US" altLang="zh-CN" dirty="0" smtClean="0"/>
              <a:t>issue in slide 8, </a:t>
            </a:r>
            <a:r>
              <a:rPr lang="en-US" altLang="zh-CN" dirty="0"/>
              <a:t>SIP signaling in the GEO path should be encrypted. NAS security can be used for SIP/</a:t>
            </a:r>
            <a:r>
              <a:rPr lang="en-US" altLang="zh-CN" dirty="0" err="1"/>
              <a:t>I1</a:t>
            </a:r>
            <a:r>
              <a:rPr lang="en-US" altLang="zh-CN" dirty="0"/>
              <a:t> signaling </a:t>
            </a:r>
            <a:r>
              <a:rPr lang="en-US" altLang="zh-CN" dirty="0" smtClean="0"/>
              <a:t>security.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7" name="矩形 6"/>
          <p:cNvSpPr/>
          <p:nvPr/>
        </p:nvSpPr>
        <p:spPr>
          <a:xfrm>
            <a:off x="296173" y="3977825"/>
            <a:ext cx="11217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Whether above security assumption on using NAS security for GEO signaling for HR roaming is appropriate or not is left to </a:t>
            </a:r>
            <a:r>
              <a:rPr lang="en-US" altLang="zh-CN" b="1" dirty="0" err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SA3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215" y="5540766"/>
            <a:ext cx="11766430" cy="707886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prstClr val="black"/>
                </a:solidFill>
              </a:rPr>
              <a:t>Observation 4: For both non-roaming and roaming case, CP approach has benefit for </a:t>
            </a:r>
            <a:r>
              <a:rPr lang="en-US" altLang="zh-CN" sz="2000" b="1" dirty="0" err="1" smtClean="0">
                <a:solidFill>
                  <a:prstClr val="black"/>
                </a:solidFill>
              </a:rPr>
              <a:t>Signalling</a:t>
            </a:r>
            <a:r>
              <a:rPr lang="en-US" altLang="zh-CN" sz="2000" b="1" dirty="0" smtClean="0">
                <a:solidFill>
                  <a:prstClr val="black"/>
                </a:solidFill>
              </a:rPr>
              <a:t> </a:t>
            </a:r>
            <a:r>
              <a:rPr lang="en-US" altLang="zh-CN" sz="2000" b="1" dirty="0">
                <a:solidFill>
                  <a:prstClr val="black"/>
                </a:solidFill>
              </a:rPr>
              <a:t>security </a:t>
            </a:r>
            <a:endParaRPr lang="zh-CN" altLang="en-US" sz="2000" b="1" dirty="0">
              <a:solidFill>
                <a:prstClr val="black"/>
              </a:solidFill>
            </a:endParaRPr>
          </a:p>
        </p:txBody>
      </p:sp>
      <p:sp>
        <p:nvSpPr>
          <p:cNvPr id="10" name="内容占位符 2"/>
          <p:cNvSpPr txBox="1">
            <a:spLocks/>
          </p:cNvSpPr>
          <p:nvPr/>
        </p:nvSpPr>
        <p:spPr bwMode="auto">
          <a:xfrm>
            <a:off x="349369" y="4571052"/>
            <a:ext cx="11404121" cy="86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2000" i="1" dirty="0"/>
              <a:t>Practical deployment of EPS security:</a:t>
            </a:r>
          </a:p>
          <a:p>
            <a:pPr lvl="1"/>
            <a:r>
              <a:rPr lang="en-GB" altLang="zh-CN" sz="1800" i="1" dirty="0"/>
              <a:t>User Plane security in E-</a:t>
            </a:r>
            <a:r>
              <a:rPr lang="en-GB" altLang="zh-CN" sz="1800" i="1" dirty="0" err="1"/>
              <a:t>UTRAN</a:t>
            </a:r>
            <a:r>
              <a:rPr lang="en-GB" altLang="zh-CN" sz="1800" i="1" dirty="0"/>
              <a:t>/</a:t>
            </a:r>
            <a:r>
              <a:rPr lang="en-GB" altLang="zh-CN" sz="1800" i="1" dirty="0" err="1"/>
              <a:t>EPC</a:t>
            </a:r>
            <a:r>
              <a:rPr lang="en-GB" altLang="zh-CN" sz="1800" i="1" dirty="0"/>
              <a:t> even though it is standardized is not commercially deployed, as revealed solution 5, while NAS security is always deployed. </a:t>
            </a:r>
            <a:endParaRPr lang="zh-CN" altLang="en-US" sz="1800" i="1" dirty="0"/>
          </a:p>
        </p:txBody>
      </p:sp>
    </p:spTree>
    <p:extLst>
      <p:ext uri="{BB962C8B-B14F-4D97-AF65-F5344CB8AC3E}">
        <p14:creationId xmlns:p14="http://schemas.microsoft.com/office/powerpoint/2010/main" val="29279228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schemas.microsoft.com/office/2006/documentManagement/types"/>
    <ds:schemaRef ds:uri="http://www.w3.org/XML/1998/namespace"/>
    <ds:schemaRef ds:uri="280d8efa-eff2-4910-88d2-79ca146720c4"/>
    <ds:schemaRef ds:uri="http://schemas.microsoft.com/office/infopath/2007/PartnerControls"/>
    <ds:schemaRef ds:uri="679a257e-872f-4c98-9e8a-0a9c104f72c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6786d483-f51b-44bd-b40a-6fe409a5265e}" enabled="0" method="" siteId="{6786d483-f51b-44bd-b40a-6fe409a5265e}" actionId="{c58afe91-fe30-45e4-a19b-3904f190100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4914</TotalTime>
  <Words>1385</Words>
  <Application>Microsoft Office PowerPoint</Application>
  <PresentationFormat>宽屏</PresentationFormat>
  <Paragraphs>104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 </vt:lpstr>
      <vt:lpstr>MS PGothic</vt:lpstr>
      <vt:lpstr>宋体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Visio</vt:lpstr>
      <vt:lpstr>Discussion on Signalling transport  for GEO voice service</vt:lpstr>
      <vt:lpstr>Signalling transport options in TR 23.700-19</vt:lpstr>
      <vt:lpstr>Key aspects for comparison</vt:lpstr>
      <vt:lpstr>Estimated Call Setup Time(1)</vt:lpstr>
      <vt:lpstr>Estimated Call Setup Time(2)</vt:lpstr>
      <vt:lpstr>Estimated Call Setup Time(3)</vt:lpstr>
      <vt:lpstr>PowerPoint 演示文稿</vt:lpstr>
      <vt:lpstr>Security for GEO access(1)</vt:lpstr>
      <vt:lpstr>Security for GEO access(2)</vt:lpstr>
      <vt:lpstr>Other IMS services</vt:lpstr>
      <vt:lpstr>Impact on UE and network</vt:lpstr>
      <vt:lpstr>Summary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China Telecom</cp:lastModifiedBy>
  <cp:revision>846</cp:revision>
  <dcterms:created xsi:type="dcterms:W3CDTF">2010-02-05T13:52:04Z</dcterms:created>
  <dcterms:modified xsi:type="dcterms:W3CDTF">2025-11-07T14:43:51Z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75af88a6-b88e-425b-bf39-433b2fafd692_SiteId">
    <vt:lpwstr>6786d483-f51b-44bd-b40a-6fe409a5265e</vt:lpwstr>
  </property>
  <property fmtid="{D5CDD505-2E9C-101B-9397-08002B2CF9AE}" pid="4" name="MSIP_Label_75af88a6-b88e-425b-bf39-433b2fafd692_SetDate">
    <vt:lpwstr>2025-10-28T22:25:30Z</vt:lpwstr>
  </property>
  <property fmtid="{D5CDD505-2E9C-101B-9397-08002B2CF9AE}" pid="5" name="MSIP_Label_75af88a6-b88e-425b-bf39-433b2fafd692_Name">
    <vt:lpwstr>秘密度C</vt:lpwstr>
  </property>
  <property fmtid="{D5CDD505-2E9C-101B-9397-08002B2CF9AE}" pid="6" name="MSIP_Label_75af88a6-b88e-425b-bf39-433b2fafd692_Method">
    <vt:lpwstr>Standard</vt:lpwstr>
  </property>
  <property fmtid="{D5CDD505-2E9C-101B-9397-08002B2CF9AE}" pid="7" name="MSIP_Label_75af88a6-b88e-425b-bf39-433b2fafd692_Enabled">
    <vt:lpwstr>true</vt:lpwstr>
  </property>
  <property fmtid="{D5CDD505-2E9C-101B-9397-08002B2CF9AE}" pid="8" name="MSIP_Label_75af88a6-b88e-425b-bf39-433b2fafd692_ContentBits">
    <vt:lpwstr>8</vt:lpwstr>
  </property>
</Properties>
</file>